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9"/>
  </p:notesMasterIdLst>
  <p:sldIdLst>
    <p:sldId id="256" r:id="rId2"/>
    <p:sldId id="300" r:id="rId3"/>
    <p:sldId id="301" r:id="rId4"/>
    <p:sldId id="302" r:id="rId5"/>
    <p:sldId id="303" r:id="rId6"/>
    <p:sldId id="304" r:id="rId7"/>
    <p:sldId id="305" r:id="rId8"/>
    <p:sldId id="306" r:id="rId9"/>
    <p:sldId id="308" r:id="rId10"/>
    <p:sldId id="309" r:id="rId11"/>
    <p:sldId id="310" r:id="rId12"/>
    <p:sldId id="311" r:id="rId13"/>
    <p:sldId id="312" r:id="rId14"/>
    <p:sldId id="313" r:id="rId15"/>
    <p:sldId id="314" r:id="rId16"/>
    <p:sldId id="264" r:id="rId17"/>
    <p:sldId id="279" r:id="rId18"/>
  </p:sldIdLst>
  <p:sldSz cx="9144000" cy="5143500" type="screen16x9"/>
  <p:notesSz cx="6858000" cy="9144000"/>
  <p:embeddedFontLst>
    <p:embeddedFont>
      <p:font typeface="Manrope" panose="020B0604020202020204" charset="0"/>
      <p:regular r:id="rId20"/>
      <p:bold r:id="rId21"/>
    </p:embeddedFont>
    <p:embeddedFont>
      <p:font typeface="Manrope SemiBold" panose="020B0604020202020204" charset="0"/>
      <p:regular r:id="rId22"/>
      <p:bold r:id="rId23"/>
    </p:embeddedFont>
    <p:embeddedFont>
      <p:font typeface="Playfair Display SemiBold"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66">
          <p15:clr>
            <a:srgbClr val="9AA0A6"/>
          </p15:clr>
        </p15:guide>
        <p15:guide id="2" orient="horz" pos="2838">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5812C8-8EAA-4710-839A-5B3B642D1A11}">
  <a:tblStyle styleId="{1E5812C8-8EAA-4710-839A-5B3B642D1A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1014" y="120"/>
      </p:cViewPr>
      <p:guideLst>
        <p:guide orient="horz" pos="666"/>
        <p:guide orient="horz" pos="28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cd47900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3cd47900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82672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6497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7445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cf72cdce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3cf72cdce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0000"/>
          </a:blip>
          <a:stretch>
            <a:fillRect/>
          </a:stretch>
        </p:blipFill>
        <p:spPr>
          <a:xfrm>
            <a:off x="0" y="0"/>
            <a:ext cx="9144000" cy="5143527"/>
          </a:xfrm>
          <a:prstGeom prst="rect">
            <a:avLst/>
          </a:prstGeom>
          <a:noFill/>
          <a:ln>
            <a:noFill/>
          </a:ln>
        </p:spPr>
      </p:pic>
      <p:grpSp>
        <p:nvGrpSpPr>
          <p:cNvPr id="10" name="Google Shape;10;p2"/>
          <p:cNvGrpSpPr/>
          <p:nvPr/>
        </p:nvGrpSpPr>
        <p:grpSpPr>
          <a:xfrm>
            <a:off x="408250" y="340964"/>
            <a:ext cx="8331800" cy="4461600"/>
            <a:chOff x="408250" y="340964"/>
            <a:chExt cx="8331800" cy="4461600"/>
          </a:xfrm>
        </p:grpSpPr>
        <p:sp>
          <p:nvSpPr>
            <p:cNvPr id="11" name="Google Shape;11;p2"/>
            <p:cNvSpPr/>
            <p:nvPr/>
          </p:nvSpPr>
          <p:spPr>
            <a:xfrm>
              <a:off x="408250" y="340964"/>
              <a:ext cx="8327400" cy="4461600"/>
            </a:xfrm>
            <a:prstGeom prst="rect">
              <a:avLst/>
            </a:prstGeom>
            <a:solidFill>
              <a:schemeClr val="lt1"/>
            </a:solidFill>
            <a:ln w="19050" cap="flat" cmpd="sng">
              <a:solidFill>
                <a:srgbClr val="6A39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62110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a:off x="851855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14" name="Google Shape;14;p2"/>
            <p:cNvCxnSpPr/>
            <p:nvPr/>
          </p:nvCxnSpPr>
          <p:spPr>
            <a:xfrm>
              <a:off x="408250" y="539501"/>
              <a:ext cx="83274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412650" y="4612879"/>
              <a:ext cx="8327400" cy="0"/>
            </a:xfrm>
            <a:prstGeom prst="straightConnector1">
              <a:avLst/>
            </a:prstGeom>
            <a:noFill/>
            <a:ln w="19050" cap="flat" cmpd="sng">
              <a:solidFill>
                <a:schemeClr val="dk1"/>
              </a:solidFill>
              <a:prstDash val="solid"/>
              <a:round/>
              <a:headEnd type="none" w="med" len="med"/>
              <a:tailEnd type="none" w="med" len="med"/>
            </a:ln>
          </p:spPr>
        </p:cxnSp>
      </p:grpSp>
      <p:sp>
        <p:nvSpPr>
          <p:cNvPr id="16" name="Google Shape;16;p2"/>
          <p:cNvSpPr txBox="1">
            <a:spLocks noGrp="1"/>
          </p:cNvSpPr>
          <p:nvPr>
            <p:ph type="ctrTitle"/>
          </p:nvPr>
        </p:nvSpPr>
        <p:spPr>
          <a:xfrm>
            <a:off x="812000" y="1097550"/>
            <a:ext cx="3560100" cy="26121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4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12000" y="3709650"/>
            <a:ext cx="3560100" cy="336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Manrope"/>
                <a:ea typeface="Manrope"/>
                <a:cs typeface="Manrope"/>
                <a:sym typeface="Manrop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167"/>
        <p:cNvGrpSpPr/>
        <p:nvPr/>
      </p:nvGrpSpPr>
      <p:grpSpPr>
        <a:xfrm>
          <a:off x="0" y="0"/>
          <a:ext cx="0" cy="0"/>
          <a:chOff x="0" y="0"/>
          <a:chExt cx="0" cy="0"/>
        </a:xfrm>
      </p:grpSpPr>
      <p:pic>
        <p:nvPicPr>
          <p:cNvPr id="168" name="Google Shape;168;p18"/>
          <p:cNvPicPr preferRelativeResize="0"/>
          <p:nvPr/>
        </p:nvPicPr>
        <p:blipFill>
          <a:blip r:embed="rId2">
            <a:alphaModFix amt="70000"/>
          </a:blip>
          <a:stretch>
            <a:fillRect/>
          </a:stretch>
        </p:blipFill>
        <p:spPr>
          <a:xfrm>
            <a:off x="0" y="0"/>
            <a:ext cx="9144000" cy="5143527"/>
          </a:xfrm>
          <a:prstGeom prst="rect">
            <a:avLst/>
          </a:prstGeom>
          <a:noFill/>
          <a:ln>
            <a:noFill/>
          </a:ln>
        </p:spPr>
      </p:pic>
      <p:grpSp>
        <p:nvGrpSpPr>
          <p:cNvPr id="169" name="Google Shape;169;p18"/>
          <p:cNvGrpSpPr/>
          <p:nvPr/>
        </p:nvGrpSpPr>
        <p:grpSpPr>
          <a:xfrm>
            <a:off x="408250" y="340964"/>
            <a:ext cx="8331800" cy="4461600"/>
            <a:chOff x="408250" y="340964"/>
            <a:chExt cx="8331800" cy="4461600"/>
          </a:xfrm>
        </p:grpSpPr>
        <p:sp>
          <p:nvSpPr>
            <p:cNvPr id="170" name="Google Shape;170;p18"/>
            <p:cNvSpPr/>
            <p:nvPr/>
          </p:nvSpPr>
          <p:spPr>
            <a:xfrm>
              <a:off x="408250" y="340964"/>
              <a:ext cx="8327400" cy="4461600"/>
            </a:xfrm>
            <a:prstGeom prst="rect">
              <a:avLst/>
            </a:prstGeom>
            <a:solidFill>
              <a:schemeClr val="lt1"/>
            </a:solidFill>
            <a:ln w="19050" cap="flat" cmpd="sng">
              <a:solidFill>
                <a:srgbClr val="6A39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 name="Google Shape;171;p18"/>
            <p:cNvCxnSpPr/>
            <p:nvPr/>
          </p:nvCxnSpPr>
          <p:spPr>
            <a:xfrm>
              <a:off x="62110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172" name="Google Shape;172;p18"/>
            <p:cNvCxnSpPr/>
            <p:nvPr/>
          </p:nvCxnSpPr>
          <p:spPr>
            <a:xfrm>
              <a:off x="851855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173" name="Google Shape;173;p18"/>
            <p:cNvCxnSpPr/>
            <p:nvPr/>
          </p:nvCxnSpPr>
          <p:spPr>
            <a:xfrm>
              <a:off x="408250" y="539501"/>
              <a:ext cx="8327400" cy="0"/>
            </a:xfrm>
            <a:prstGeom prst="straightConnector1">
              <a:avLst/>
            </a:prstGeom>
            <a:noFill/>
            <a:ln w="19050" cap="flat" cmpd="sng">
              <a:solidFill>
                <a:schemeClr val="dk1"/>
              </a:solidFill>
              <a:prstDash val="solid"/>
              <a:round/>
              <a:headEnd type="none" w="med" len="med"/>
              <a:tailEnd type="none" w="med" len="med"/>
            </a:ln>
          </p:spPr>
        </p:cxnSp>
        <p:cxnSp>
          <p:nvCxnSpPr>
            <p:cNvPr id="174" name="Google Shape;174;p18"/>
            <p:cNvCxnSpPr/>
            <p:nvPr/>
          </p:nvCxnSpPr>
          <p:spPr>
            <a:xfrm>
              <a:off x="412650" y="4612879"/>
              <a:ext cx="83274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pic>
        <p:nvPicPr>
          <p:cNvPr id="40" name="Google Shape;40;p5"/>
          <p:cNvPicPr preferRelativeResize="0"/>
          <p:nvPr/>
        </p:nvPicPr>
        <p:blipFill>
          <a:blip r:embed="rId2">
            <a:alphaModFix amt="70000"/>
          </a:blip>
          <a:stretch>
            <a:fillRect/>
          </a:stretch>
        </p:blipFill>
        <p:spPr>
          <a:xfrm>
            <a:off x="0" y="0"/>
            <a:ext cx="9144000" cy="5143527"/>
          </a:xfrm>
          <a:prstGeom prst="rect">
            <a:avLst/>
          </a:prstGeom>
          <a:noFill/>
          <a:ln>
            <a:noFill/>
          </a:ln>
        </p:spPr>
      </p:pic>
      <p:grpSp>
        <p:nvGrpSpPr>
          <p:cNvPr id="41" name="Google Shape;41;p5"/>
          <p:cNvGrpSpPr/>
          <p:nvPr/>
        </p:nvGrpSpPr>
        <p:grpSpPr>
          <a:xfrm>
            <a:off x="408250" y="340964"/>
            <a:ext cx="8331800" cy="4461600"/>
            <a:chOff x="408250" y="340964"/>
            <a:chExt cx="8331800" cy="4461600"/>
          </a:xfrm>
        </p:grpSpPr>
        <p:sp>
          <p:nvSpPr>
            <p:cNvPr id="42" name="Google Shape;42;p5"/>
            <p:cNvSpPr/>
            <p:nvPr/>
          </p:nvSpPr>
          <p:spPr>
            <a:xfrm>
              <a:off x="408250" y="340964"/>
              <a:ext cx="8327400" cy="4461600"/>
            </a:xfrm>
            <a:prstGeom prst="rect">
              <a:avLst/>
            </a:prstGeom>
            <a:solidFill>
              <a:schemeClr val="lt1"/>
            </a:solidFill>
            <a:ln w="19050" cap="flat" cmpd="sng">
              <a:solidFill>
                <a:srgbClr val="6A39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5"/>
            <p:cNvCxnSpPr/>
            <p:nvPr/>
          </p:nvCxnSpPr>
          <p:spPr>
            <a:xfrm>
              <a:off x="62110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44" name="Google Shape;44;p5"/>
            <p:cNvCxnSpPr/>
            <p:nvPr/>
          </p:nvCxnSpPr>
          <p:spPr>
            <a:xfrm>
              <a:off x="851855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45" name="Google Shape;45;p5"/>
            <p:cNvCxnSpPr/>
            <p:nvPr/>
          </p:nvCxnSpPr>
          <p:spPr>
            <a:xfrm>
              <a:off x="408250" y="539501"/>
              <a:ext cx="8327400" cy="0"/>
            </a:xfrm>
            <a:prstGeom prst="straightConnector1">
              <a:avLst/>
            </a:prstGeom>
            <a:noFill/>
            <a:ln w="19050" cap="flat" cmpd="sng">
              <a:solidFill>
                <a:schemeClr val="dk1"/>
              </a:solidFill>
              <a:prstDash val="solid"/>
              <a:round/>
              <a:headEnd type="none" w="med" len="med"/>
              <a:tailEnd type="none" w="med" len="med"/>
            </a:ln>
          </p:spPr>
        </p:cxnSp>
        <p:cxnSp>
          <p:nvCxnSpPr>
            <p:cNvPr id="46" name="Google Shape;46;p5"/>
            <p:cNvCxnSpPr/>
            <p:nvPr/>
          </p:nvCxnSpPr>
          <p:spPr>
            <a:xfrm>
              <a:off x="412650" y="4612879"/>
              <a:ext cx="8327400" cy="0"/>
            </a:xfrm>
            <a:prstGeom prst="straightConnector1">
              <a:avLst/>
            </a:prstGeom>
            <a:noFill/>
            <a:ln w="19050" cap="flat" cmpd="sng">
              <a:solidFill>
                <a:schemeClr val="dk1"/>
              </a:solidFill>
              <a:prstDash val="solid"/>
              <a:round/>
              <a:headEnd type="none" w="med" len="med"/>
              <a:tailEnd type="none" w="med" len="med"/>
            </a:ln>
          </p:spPr>
        </p:cxnSp>
      </p:grpSp>
      <p:sp>
        <p:nvSpPr>
          <p:cNvPr id="47" name="Google Shape;47;p5"/>
          <p:cNvSpPr txBox="1">
            <a:spLocks noGrp="1"/>
          </p:cNvSpPr>
          <p:nvPr>
            <p:ph type="title"/>
          </p:nvPr>
        </p:nvSpPr>
        <p:spPr>
          <a:xfrm>
            <a:off x="621100" y="673625"/>
            <a:ext cx="790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5"/>
          <p:cNvSpPr txBox="1">
            <a:spLocks noGrp="1"/>
          </p:cNvSpPr>
          <p:nvPr>
            <p:ph type="body" idx="1"/>
          </p:nvPr>
        </p:nvSpPr>
        <p:spPr>
          <a:xfrm>
            <a:off x="621100" y="1152475"/>
            <a:ext cx="3931800" cy="34605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304800" rtl="0">
              <a:lnSpc>
                <a:spcPct val="100000"/>
              </a:lnSpc>
              <a:spcBef>
                <a:spcPts val="0"/>
              </a:spcBef>
              <a:spcAft>
                <a:spcPts val="0"/>
              </a:spcAft>
              <a:buSzPts val="1200"/>
              <a:buChar char="■"/>
              <a:defRPr sz="1200"/>
            </a:lvl6pPr>
            <a:lvl7pPr marL="3200400" lvl="6" indent="-304800" rtl="0">
              <a:lnSpc>
                <a:spcPct val="100000"/>
              </a:lnSpc>
              <a:spcBef>
                <a:spcPts val="0"/>
              </a:spcBef>
              <a:spcAft>
                <a:spcPts val="0"/>
              </a:spcAft>
              <a:buSzPts val="1200"/>
              <a:buChar char="●"/>
              <a:defRPr sz="1200"/>
            </a:lvl7pPr>
            <a:lvl8pPr marL="3657600" lvl="7" indent="-304800" rtl="0">
              <a:lnSpc>
                <a:spcPct val="100000"/>
              </a:lnSpc>
              <a:spcBef>
                <a:spcPts val="0"/>
              </a:spcBef>
              <a:spcAft>
                <a:spcPts val="0"/>
              </a:spcAft>
              <a:buSzPts val="1200"/>
              <a:buChar char="○"/>
              <a:defRPr sz="1200"/>
            </a:lvl8pPr>
            <a:lvl9pPr marL="4114800" lvl="8" indent="-304800" rtl="0">
              <a:lnSpc>
                <a:spcPct val="100000"/>
              </a:lnSpc>
              <a:spcBef>
                <a:spcPts val="0"/>
              </a:spcBef>
              <a:spcAft>
                <a:spcPts val="0"/>
              </a:spcAft>
              <a:buSzPts val="1200"/>
              <a:buChar char="■"/>
              <a:defRPr sz="1200"/>
            </a:lvl9pPr>
          </a:lstStyle>
          <a:p>
            <a:endParaRPr/>
          </a:p>
        </p:txBody>
      </p:sp>
      <p:sp>
        <p:nvSpPr>
          <p:cNvPr id="49" name="Google Shape;49;p5"/>
          <p:cNvSpPr txBox="1">
            <a:spLocks noGrp="1"/>
          </p:cNvSpPr>
          <p:nvPr>
            <p:ph type="body" idx="2"/>
          </p:nvPr>
        </p:nvSpPr>
        <p:spPr>
          <a:xfrm>
            <a:off x="4586750" y="1152475"/>
            <a:ext cx="3931800" cy="34605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Char char="●"/>
              <a:defRPr sz="13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304800" rtl="0">
              <a:lnSpc>
                <a:spcPct val="100000"/>
              </a:lnSpc>
              <a:spcBef>
                <a:spcPts val="0"/>
              </a:spcBef>
              <a:spcAft>
                <a:spcPts val="0"/>
              </a:spcAft>
              <a:buSzPts val="1200"/>
              <a:buChar char="■"/>
              <a:defRPr sz="1200"/>
            </a:lvl6pPr>
            <a:lvl7pPr marL="3200400" lvl="6" indent="-304800" rtl="0">
              <a:lnSpc>
                <a:spcPct val="100000"/>
              </a:lnSpc>
              <a:spcBef>
                <a:spcPts val="0"/>
              </a:spcBef>
              <a:spcAft>
                <a:spcPts val="0"/>
              </a:spcAft>
              <a:buSzPts val="1200"/>
              <a:buChar char="●"/>
              <a:defRPr sz="1200"/>
            </a:lvl7pPr>
            <a:lvl8pPr marL="3657600" lvl="7" indent="-304800" rtl="0">
              <a:lnSpc>
                <a:spcPct val="100000"/>
              </a:lnSpc>
              <a:spcBef>
                <a:spcPts val="0"/>
              </a:spcBef>
              <a:spcAft>
                <a:spcPts val="0"/>
              </a:spcAft>
              <a:buSzPts val="1200"/>
              <a:buChar char="○"/>
              <a:defRPr sz="1200"/>
            </a:lvl8pPr>
            <a:lvl9pPr marL="4114800" lvl="8" indent="-304800" rtl="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pic>
        <p:nvPicPr>
          <p:cNvPr id="70" name="Google Shape;70;p8"/>
          <p:cNvPicPr preferRelativeResize="0"/>
          <p:nvPr/>
        </p:nvPicPr>
        <p:blipFill>
          <a:blip r:embed="rId2">
            <a:alphaModFix amt="70000"/>
          </a:blip>
          <a:stretch>
            <a:fillRect/>
          </a:stretch>
        </p:blipFill>
        <p:spPr>
          <a:xfrm>
            <a:off x="0" y="0"/>
            <a:ext cx="9144000" cy="5143527"/>
          </a:xfrm>
          <a:prstGeom prst="rect">
            <a:avLst/>
          </a:prstGeom>
          <a:noFill/>
          <a:ln>
            <a:noFill/>
          </a:ln>
        </p:spPr>
      </p:pic>
      <p:grpSp>
        <p:nvGrpSpPr>
          <p:cNvPr id="71" name="Google Shape;71;p8"/>
          <p:cNvGrpSpPr/>
          <p:nvPr/>
        </p:nvGrpSpPr>
        <p:grpSpPr>
          <a:xfrm>
            <a:off x="408250" y="340964"/>
            <a:ext cx="8331800" cy="4461600"/>
            <a:chOff x="408250" y="340964"/>
            <a:chExt cx="8331800" cy="4461600"/>
          </a:xfrm>
        </p:grpSpPr>
        <p:sp>
          <p:nvSpPr>
            <p:cNvPr id="72" name="Google Shape;72;p8"/>
            <p:cNvSpPr/>
            <p:nvPr/>
          </p:nvSpPr>
          <p:spPr>
            <a:xfrm>
              <a:off x="408250" y="340964"/>
              <a:ext cx="8327400" cy="4461600"/>
            </a:xfrm>
            <a:prstGeom prst="rect">
              <a:avLst/>
            </a:prstGeom>
            <a:solidFill>
              <a:schemeClr val="lt1"/>
            </a:solidFill>
            <a:ln w="19050" cap="flat" cmpd="sng">
              <a:solidFill>
                <a:srgbClr val="6A39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8"/>
            <p:cNvCxnSpPr/>
            <p:nvPr/>
          </p:nvCxnSpPr>
          <p:spPr>
            <a:xfrm>
              <a:off x="62110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74" name="Google Shape;74;p8"/>
            <p:cNvCxnSpPr/>
            <p:nvPr/>
          </p:nvCxnSpPr>
          <p:spPr>
            <a:xfrm>
              <a:off x="851855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75" name="Google Shape;75;p8"/>
            <p:cNvCxnSpPr/>
            <p:nvPr/>
          </p:nvCxnSpPr>
          <p:spPr>
            <a:xfrm>
              <a:off x="408250" y="539501"/>
              <a:ext cx="8327400" cy="0"/>
            </a:xfrm>
            <a:prstGeom prst="straightConnector1">
              <a:avLst/>
            </a:prstGeom>
            <a:noFill/>
            <a:ln w="19050" cap="flat" cmpd="sng">
              <a:solidFill>
                <a:schemeClr val="dk1"/>
              </a:solidFill>
              <a:prstDash val="solid"/>
              <a:round/>
              <a:headEnd type="none" w="med" len="med"/>
              <a:tailEnd type="none" w="med" len="med"/>
            </a:ln>
          </p:spPr>
        </p:cxnSp>
        <p:cxnSp>
          <p:nvCxnSpPr>
            <p:cNvPr id="76" name="Google Shape;76;p8"/>
            <p:cNvCxnSpPr/>
            <p:nvPr/>
          </p:nvCxnSpPr>
          <p:spPr>
            <a:xfrm>
              <a:off x="412650" y="4612879"/>
              <a:ext cx="8327400" cy="0"/>
            </a:xfrm>
            <a:prstGeom prst="straightConnector1">
              <a:avLst/>
            </a:prstGeom>
            <a:noFill/>
            <a:ln w="19050" cap="flat" cmpd="sng">
              <a:solidFill>
                <a:schemeClr val="dk1"/>
              </a:solidFill>
              <a:prstDash val="solid"/>
              <a:round/>
              <a:headEnd type="none" w="med" len="med"/>
              <a:tailEnd type="none" w="med" len="med"/>
            </a:ln>
          </p:spPr>
        </p:cxnSp>
      </p:grpSp>
      <p:sp>
        <p:nvSpPr>
          <p:cNvPr id="77" name="Google Shape;7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pic>
        <p:nvPicPr>
          <p:cNvPr id="79" name="Google Shape;79;p9"/>
          <p:cNvPicPr preferRelativeResize="0"/>
          <p:nvPr/>
        </p:nvPicPr>
        <p:blipFill>
          <a:blip r:embed="rId2">
            <a:alphaModFix amt="70000"/>
          </a:blip>
          <a:stretch>
            <a:fillRect/>
          </a:stretch>
        </p:blipFill>
        <p:spPr>
          <a:xfrm>
            <a:off x="0" y="0"/>
            <a:ext cx="9144000" cy="5143527"/>
          </a:xfrm>
          <a:prstGeom prst="rect">
            <a:avLst/>
          </a:prstGeom>
          <a:noFill/>
          <a:ln>
            <a:noFill/>
          </a:ln>
        </p:spPr>
      </p:pic>
      <p:grpSp>
        <p:nvGrpSpPr>
          <p:cNvPr id="80" name="Google Shape;80;p9"/>
          <p:cNvGrpSpPr/>
          <p:nvPr/>
        </p:nvGrpSpPr>
        <p:grpSpPr>
          <a:xfrm>
            <a:off x="408250" y="340964"/>
            <a:ext cx="8331800" cy="4461600"/>
            <a:chOff x="408250" y="340964"/>
            <a:chExt cx="8331800" cy="4461600"/>
          </a:xfrm>
        </p:grpSpPr>
        <p:sp>
          <p:nvSpPr>
            <p:cNvPr id="81" name="Google Shape;81;p9"/>
            <p:cNvSpPr/>
            <p:nvPr/>
          </p:nvSpPr>
          <p:spPr>
            <a:xfrm>
              <a:off x="408250" y="340964"/>
              <a:ext cx="8327400" cy="4461600"/>
            </a:xfrm>
            <a:prstGeom prst="rect">
              <a:avLst/>
            </a:prstGeom>
            <a:solidFill>
              <a:schemeClr val="lt1"/>
            </a:solidFill>
            <a:ln w="19050" cap="flat" cmpd="sng">
              <a:solidFill>
                <a:srgbClr val="6A39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9"/>
            <p:cNvCxnSpPr/>
            <p:nvPr/>
          </p:nvCxnSpPr>
          <p:spPr>
            <a:xfrm>
              <a:off x="62110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83" name="Google Shape;83;p9"/>
            <p:cNvCxnSpPr/>
            <p:nvPr/>
          </p:nvCxnSpPr>
          <p:spPr>
            <a:xfrm>
              <a:off x="851855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9"/>
            <p:cNvCxnSpPr/>
            <p:nvPr/>
          </p:nvCxnSpPr>
          <p:spPr>
            <a:xfrm>
              <a:off x="408250" y="539501"/>
              <a:ext cx="8327400" cy="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9"/>
            <p:cNvCxnSpPr/>
            <p:nvPr/>
          </p:nvCxnSpPr>
          <p:spPr>
            <a:xfrm>
              <a:off x="412650" y="4612879"/>
              <a:ext cx="8327400" cy="0"/>
            </a:xfrm>
            <a:prstGeom prst="straightConnector1">
              <a:avLst/>
            </a:prstGeom>
            <a:noFill/>
            <a:ln w="19050" cap="flat" cmpd="sng">
              <a:solidFill>
                <a:schemeClr val="dk1"/>
              </a:solidFill>
              <a:prstDash val="solid"/>
              <a:round/>
              <a:headEnd type="none" w="med" len="med"/>
              <a:tailEnd type="none" w="med" len="med"/>
            </a:ln>
          </p:spPr>
        </p:cxnSp>
      </p:grpSp>
      <p:sp>
        <p:nvSpPr>
          <p:cNvPr id="86" name="Google Shape;86;p9"/>
          <p:cNvSpPr txBox="1">
            <a:spLocks noGrp="1"/>
          </p:cNvSpPr>
          <p:nvPr>
            <p:ph type="title"/>
          </p:nvPr>
        </p:nvSpPr>
        <p:spPr>
          <a:xfrm>
            <a:off x="621100" y="673625"/>
            <a:ext cx="7901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9"/>
          <p:cNvSpPr txBox="1">
            <a:spLocks noGrp="1"/>
          </p:cNvSpPr>
          <p:nvPr>
            <p:ph type="body" idx="1"/>
          </p:nvPr>
        </p:nvSpPr>
        <p:spPr>
          <a:xfrm>
            <a:off x="621100" y="1152475"/>
            <a:ext cx="3931800" cy="34605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0"/>
              </a:spcBef>
              <a:spcAft>
                <a:spcPts val="0"/>
              </a:spcAft>
              <a:buSzPts val="1200"/>
              <a:buChar char="■"/>
              <a:defRPr sz="1200"/>
            </a:lvl3pPr>
            <a:lvl4pPr marL="1828800" lvl="3" indent="-304800" rtl="0">
              <a:lnSpc>
                <a:spcPct val="100000"/>
              </a:lnSpc>
              <a:spcBef>
                <a:spcPts val="0"/>
              </a:spcBef>
              <a:spcAft>
                <a:spcPts val="0"/>
              </a:spcAft>
              <a:buSzPts val="1200"/>
              <a:buChar char="●"/>
              <a:defRPr sz="1200"/>
            </a:lvl4pPr>
            <a:lvl5pPr marL="2286000" lvl="4" indent="-304800" rtl="0">
              <a:lnSpc>
                <a:spcPct val="100000"/>
              </a:lnSpc>
              <a:spcBef>
                <a:spcPts val="0"/>
              </a:spcBef>
              <a:spcAft>
                <a:spcPts val="0"/>
              </a:spcAft>
              <a:buSzPts val="1200"/>
              <a:buChar char="○"/>
              <a:defRPr sz="1200"/>
            </a:lvl5pPr>
            <a:lvl6pPr marL="2743200" lvl="5" indent="-304800" rtl="0">
              <a:lnSpc>
                <a:spcPct val="100000"/>
              </a:lnSpc>
              <a:spcBef>
                <a:spcPts val="0"/>
              </a:spcBef>
              <a:spcAft>
                <a:spcPts val="0"/>
              </a:spcAft>
              <a:buSzPts val="1200"/>
              <a:buChar char="■"/>
              <a:defRPr sz="1200"/>
            </a:lvl6pPr>
            <a:lvl7pPr marL="3200400" lvl="6" indent="-304800" rtl="0">
              <a:lnSpc>
                <a:spcPct val="100000"/>
              </a:lnSpc>
              <a:spcBef>
                <a:spcPts val="0"/>
              </a:spcBef>
              <a:spcAft>
                <a:spcPts val="0"/>
              </a:spcAft>
              <a:buSzPts val="1200"/>
              <a:buChar char="●"/>
              <a:defRPr sz="1200"/>
            </a:lvl7pPr>
            <a:lvl8pPr marL="3657600" lvl="7" indent="-304800" rtl="0">
              <a:lnSpc>
                <a:spcPct val="100000"/>
              </a:lnSpc>
              <a:spcBef>
                <a:spcPts val="0"/>
              </a:spcBef>
              <a:spcAft>
                <a:spcPts val="0"/>
              </a:spcAft>
              <a:buSzPts val="1200"/>
              <a:buChar char="○"/>
              <a:defRPr sz="1200"/>
            </a:lvl8pPr>
            <a:lvl9pPr marL="4114800" lvl="8" indent="-304800" rtl="0">
              <a:lnSpc>
                <a:spcPct val="100000"/>
              </a:lnSpc>
              <a:spcBef>
                <a:spcPts val="0"/>
              </a:spcBef>
              <a:spcAft>
                <a:spcPts val="0"/>
              </a:spcAft>
              <a:buSzPts val="1200"/>
              <a:buChar char="■"/>
              <a:defRPr sz="1200"/>
            </a:lvl9pPr>
          </a:lstStyle>
          <a:p>
            <a:endParaRPr/>
          </a:p>
        </p:txBody>
      </p:sp>
      <p:sp>
        <p:nvSpPr>
          <p:cNvPr id="88" name="Google Shape;88;p9"/>
          <p:cNvSpPr txBox="1">
            <a:spLocks noGrp="1"/>
          </p:cNvSpPr>
          <p:nvPr>
            <p:ph type="body" idx="2"/>
          </p:nvPr>
        </p:nvSpPr>
        <p:spPr>
          <a:xfrm>
            <a:off x="4586750" y="1152475"/>
            <a:ext cx="3931800" cy="346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1200"/>
              </a:spcBef>
              <a:spcAft>
                <a:spcPts val="0"/>
              </a:spcAft>
              <a:buSzPts val="1400"/>
              <a:buChar char="○"/>
              <a:defRPr sz="1200"/>
            </a:lvl2pPr>
            <a:lvl3pPr marL="1371600" lvl="2" indent="-317500" rtl="0">
              <a:lnSpc>
                <a:spcPct val="100000"/>
              </a:lnSpc>
              <a:spcBef>
                <a:spcPts val="0"/>
              </a:spcBef>
              <a:spcAft>
                <a:spcPts val="0"/>
              </a:spcAft>
              <a:buSzPts val="1400"/>
              <a:buChar char="■"/>
              <a:defRPr sz="1200"/>
            </a:lvl3pPr>
            <a:lvl4pPr marL="1828800" lvl="3" indent="-317500" rtl="0">
              <a:lnSpc>
                <a:spcPct val="100000"/>
              </a:lnSpc>
              <a:spcBef>
                <a:spcPts val="0"/>
              </a:spcBef>
              <a:spcAft>
                <a:spcPts val="0"/>
              </a:spcAft>
              <a:buSzPts val="1400"/>
              <a:buChar char="●"/>
              <a:defRPr sz="1200"/>
            </a:lvl4pPr>
            <a:lvl5pPr marL="2286000" lvl="4" indent="-317500" rtl="0">
              <a:lnSpc>
                <a:spcPct val="100000"/>
              </a:lnSpc>
              <a:spcBef>
                <a:spcPts val="0"/>
              </a:spcBef>
              <a:spcAft>
                <a:spcPts val="0"/>
              </a:spcAft>
              <a:buSzPts val="1400"/>
              <a:buChar char="○"/>
              <a:defRPr sz="1200"/>
            </a:lvl5pPr>
            <a:lvl6pPr marL="2743200" lvl="5" indent="-317500" rtl="0">
              <a:lnSpc>
                <a:spcPct val="100000"/>
              </a:lnSpc>
              <a:spcBef>
                <a:spcPts val="0"/>
              </a:spcBef>
              <a:spcAft>
                <a:spcPts val="0"/>
              </a:spcAft>
              <a:buSzPts val="1400"/>
              <a:buChar char="■"/>
              <a:defRPr sz="1200"/>
            </a:lvl6pPr>
            <a:lvl7pPr marL="3200400" lvl="6" indent="-317500" rtl="0">
              <a:lnSpc>
                <a:spcPct val="100000"/>
              </a:lnSpc>
              <a:spcBef>
                <a:spcPts val="0"/>
              </a:spcBef>
              <a:spcAft>
                <a:spcPts val="0"/>
              </a:spcAft>
              <a:buSzPts val="1400"/>
              <a:buChar char="●"/>
              <a:defRPr sz="1200"/>
            </a:lvl7pPr>
            <a:lvl8pPr marL="3657600" lvl="7" indent="-317500" rtl="0">
              <a:lnSpc>
                <a:spcPct val="100000"/>
              </a:lnSpc>
              <a:spcBef>
                <a:spcPts val="0"/>
              </a:spcBef>
              <a:spcAft>
                <a:spcPts val="0"/>
              </a:spcAft>
              <a:buSzPts val="1400"/>
              <a:buChar char="○"/>
              <a:defRPr sz="1200"/>
            </a:lvl8pPr>
            <a:lvl9pPr marL="4114800" lvl="8" indent="-317500" rtl="0">
              <a:lnSpc>
                <a:spcPct val="100000"/>
              </a:lnSpc>
              <a:spcBef>
                <a:spcPts val="0"/>
              </a:spcBef>
              <a:spcAft>
                <a:spcPts val="0"/>
              </a:spcAft>
              <a:buSzPts val="14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txBox="1">
            <a:spLocks noGrp="1"/>
          </p:cNvSpPr>
          <p:nvPr>
            <p:ph type="body" idx="1"/>
          </p:nvPr>
        </p:nvSpPr>
        <p:spPr>
          <a:xfrm>
            <a:off x="621100" y="539500"/>
            <a:ext cx="43071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3500"/>
              <a:buNone/>
              <a:defRPr sz="35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pic>
        <p:nvPicPr>
          <p:cNvPr id="92" name="Google Shape;92;p11"/>
          <p:cNvPicPr preferRelativeResize="0"/>
          <p:nvPr/>
        </p:nvPicPr>
        <p:blipFill>
          <a:blip r:embed="rId2">
            <a:alphaModFix amt="70000"/>
          </a:blip>
          <a:stretch>
            <a:fillRect/>
          </a:stretch>
        </p:blipFill>
        <p:spPr>
          <a:xfrm>
            <a:off x="0" y="0"/>
            <a:ext cx="9144000" cy="5143527"/>
          </a:xfrm>
          <a:prstGeom prst="rect">
            <a:avLst/>
          </a:prstGeom>
          <a:noFill/>
          <a:ln>
            <a:noFill/>
          </a:ln>
        </p:spPr>
      </p:pic>
      <p:grpSp>
        <p:nvGrpSpPr>
          <p:cNvPr id="93" name="Google Shape;93;p11"/>
          <p:cNvGrpSpPr/>
          <p:nvPr/>
        </p:nvGrpSpPr>
        <p:grpSpPr>
          <a:xfrm>
            <a:off x="408250" y="340964"/>
            <a:ext cx="8331800" cy="4461600"/>
            <a:chOff x="408250" y="340964"/>
            <a:chExt cx="8331800" cy="4461600"/>
          </a:xfrm>
        </p:grpSpPr>
        <p:sp>
          <p:nvSpPr>
            <p:cNvPr id="94" name="Google Shape;94;p11"/>
            <p:cNvSpPr/>
            <p:nvPr/>
          </p:nvSpPr>
          <p:spPr>
            <a:xfrm>
              <a:off x="408250" y="340964"/>
              <a:ext cx="8327400" cy="4461600"/>
            </a:xfrm>
            <a:prstGeom prst="rect">
              <a:avLst/>
            </a:prstGeom>
            <a:solidFill>
              <a:schemeClr val="lt1"/>
            </a:solidFill>
            <a:ln w="19050" cap="flat" cmpd="sng">
              <a:solidFill>
                <a:srgbClr val="6A39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1"/>
            <p:cNvCxnSpPr/>
            <p:nvPr/>
          </p:nvCxnSpPr>
          <p:spPr>
            <a:xfrm>
              <a:off x="62110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96" name="Google Shape;96;p11"/>
            <p:cNvCxnSpPr/>
            <p:nvPr/>
          </p:nvCxnSpPr>
          <p:spPr>
            <a:xfrm>
              <a:off x="851855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97" name="Google Shape;97;p11"/>
            <p:cNvCxnSpPr/>
            <p:nvPr/>
          </p:nvCxnSpPr>
          <p:spPr>
            <a:xfrm>
              <a:off x="408250" y="539501"/>
              <a:ext cx="8327400" cy="0"/>
            </a:xfrm>
            <a:prstGeom prst="straightConnector1">
              <a:avLst/>
            </a:prstGeom>
            <a:noFill/>
            <a:ln w="19050" cap="flat" cmpd="sng">
              <a:solidFill>
                <a:schemeClr val="dk1"/>
              </a:solidFill>
              <a:prstDash val="solid"/>
              <a:round/>
              <a:headEnd type="none" w="med" len="med"/>
              <a:tailEnd type="none" w="med" len="med"/>
            </a:ln>
          </p:spPr>
        </p:cxnSp>
        <p:cxnSp>
          <p:nvCxnSpPr>
            <p:cNvPr id="98" name="Google Shape;98;p11"/>
            <p:cNvCxnSpPr/>
            <p:nvPr/>
          </p:nvCxnSpPr>
          <p:spPr>
            <a:xfrm>
              <a:off x="412650" y="4612879"/>
              <a:ext cx="8327400" cy="0"/>
            </a:xfrm>
            <a:prstGeom prst="straightConnector1">
              <a:avLst/>
            </a:prstGeom>
            <a:noFill/>
            <a:ln w="19050" cap="flat" cmpd="sng">
              <a:solidFill>
                <a:schemeClr val="dk1"/>
              </a:solidFill>
              <a:prstDash val="solid"/>
              <a:round/>
              <a:headEnd type="none" w="med" len="med"/>
              <a:tailEnd type="none" w="med" len="med"/>
            </a:ln>
          </p:spPr>
        </p:cxnSp>
      </p:grpSp>
      <p:sp>
        <p:nvSpPr>
          <p:cNvPr id="99" name="Google Shape;99;p11"/>
          <p:cNvSpPr txBox="1">
            <a:spLocks noGrp="1"/>
          </p:cNvSpPr>
          <p:nvPr>
            <p:ph type="title" hasCustomPrompt="1"/>
          </p:nvPr>
        </p:nvSpPr>
        <p:spPr>
          <a:xfrm>
            <a:off x="1709325" y="1979600"/>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0" name="Google Shape;100;p11"/>
          <p:cNvSpPr txBox="1">
            <a:spLocks noGrp="1"/>
          </p:cNvSpPr>
          <p:nvPr>
            <p:ph type="subTitle" idx="1"/>
          </p:nvPr>
        </p:nvSpPr>
        <p:spPr>
          <a:xfrm>
            <a:off x="1709325" y="3069625"/>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3"/>
        <p:cNvGrpSpPr/>
        <p:nvPr/>
      </p:nvGrpSpPr>
      <p:grpSpPr>
        <a:xfrm>
          <a:off x="0" y="0"/>
          <a:ext cx="0" cy="0"/>
          <a:chOff x="0" y="0"/>
          <a:chExt cx="0" cy="0"/>
        </a:xfrm>
      </p:grpSpPr>
      <p:pic>
        <p:nvPicPr>
          <p:cNvPr id="124" name="Google Shape;124;p14"/>
          <p:cNvPicPr preferRelativeResize="0"/>
          <p:nvPr/>
        </p:nvPicPr>
        <p:blipFill>
          <a:blip r:embed="rId2">
            <a:alphaModFix amt="70000"/>
          </a:blip>
          <a:stretch>
            <a:fillRect/>
          </a:stretch>
        </p:blipFill>
        <p:spPr>
          <a:xfrm>
            <a:off x="0" y="0"/>
            <a:ext cx="9144000" cy="5143527"/>
          </a:xfrm>
          <a:prstGeom prst="rect">
            <a:avLst/>
          </a:prstGeom>
          <a:noFill/>
          <a:ln>
            <a:noFill/>
          </a:ln>
        </p:spPr>
      </p:pic>
      <p:grpSp>
        <p:nvGrpSpPr>
          <p:cNvPr id="125" name="Google Shape;125;p14"/>
          <p:cNvGrpSpPr/>
          <p:nvPr/>
        </p:nvGrpSpPr>
        <p:grpSpPr>
          <a:xfrm>
            <a:off x="408250" y="340964"/>
            <a:ext cx="8331800" cy="4461600"/>
            <a:chOff x="408250" y="340964"/>
            <a:chExt cx="8331800" cy="4461600"/>
          </a:xfrm>
        </p:grpSpPr>
        <p:sp>
          <p:nvSpPr>
            <p:cNvPr id="126" name="Google Shape;126;p14"/>
            <p:cNvSpPr/>
            <p:nvPr/>
          </p:nvSpPr>
          <p:spPr>
            <a:xfrm>
              <a:off x="408250" y="340964"/>
              <a:ext cx="8327400" cy="4461600"/>
            </a:xfrm>
            <a:prstGeom prst="rect">
              <a:avLst/>
            </a:prstGeom>
            <a:solidFill>
              <a:schemeClr val="lt1"/>
            </a:solidFill>
            <a:ln w="19050" cap="flat" cmpd="sng">
              <a:solidFill>
                <a:srgbClr val="6A39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14"/>
            <p:cNvCxnSpPr/>
            <p:nvPr/>
          </p:nvCxnSpPr>
          <p:spPr>
            <a:xfrm>
              <a:off x="62110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128" name="Google Shape;128;p14"/>
            <p:cNvCxnSpPr/>
            <p:nvPr/>
          </p:nvCxnSpPr>
          <p:spPr>
            <a:xfrm>
              <a:off x="851855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129" name="Google Shape;129;p14"/>
            <p:cNvCxnSpPr/>
            <p:nvPr/>
          </p:nvCxnSpPr>
          <p:spPr>
            <a:xfrm>
              <a:off x="408250" y="539501"/>
              <a:ext cx="8327400" cy="0"/>
            </a:xfrm>
            <a:prstGeom prst="straightConnector1">
              <a:avLst/>
            </a:prstGeom>
            <a:noFill/>
            <a:ln w="19050" cap="flat" cmpd="sng">
              <a:solidFill>
                <a:schemeClr val="dk1"/>
              </a:solidFill>
              <a:prstDash val="solid"/>
              <a:round/>
              <a:headEnd type="none" w="med" len="med"/>
              <a:tailEnd type="none" w="med" len="med"/>
            </a:ln>
          </p:spPr>
        </p:cxnSp>
        <p:cxnSp>
          <p:nvCxnSpPr>
            <p:cNvPr id="130" name="Google Shape;130;p14"/>
            <p:cNvCxnSpPr/>
            <p:nvPr/>
          </p:nvCxnSpPr>
          <p:spPr>
            <a:xfrm>
              <a:off x="412650" y="4612879"/>
              <a:ext cx="8327400" cy="0"/>
            </a:xfrm>
            <a:prstGeom prst="straightConnector1">
              <a:avLst/>
            </a:prstGeom>
            <a:noFill/>
            <a:ln w="19050" cap="flat" cmpd="sng">
              <a:solidFill>
                <a:schemeClr val="dk1"/>
              </a:solidFill>
              <a:prstDash val="solid"/>
              <a:round/>
              <a:headEnd type="none" w="med" len="med"/>
              <a:tailEnd type="none" w="med" len="med"/>
            </a:ln>
          </p:spPr>
        </p:cxnSp>
      </p:grpSp>
      <p:sp>
        <p:nvSpPr>
          <p:cNvPr id="131" name="Google Shape;131;p14"/>
          <p:cNvSpPr txBox="1">
            <a:spLocks noGrp="1"/>
          </p:cNvSpPr>
          <p:nvPr>
            <p:ph type="title"/>
          </p:nvPr>
        </p:nvSpPr>
        <p:spPr>
          <a:xfrm>
            <a:off x="787331" y="2499650"/>
            <a:ext cx="3635700" cy="841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2" name="Google Shape;132;p14"/>
          <p:cNvSpPr txBox="1">
            <a:spLocks noGrp="1"/>
          </p:cNvSpPr>
          <p:nvPr>
            <p:ph type="title" idx="2" hasCustomPrompt="1"/>
          </p:nvPr>
        </p:nvSpPr>
        <p:spPr>
          <a:xfrm>
            <a:off x="787313" y="1304425"/>
            <a:ext cx="1957500" cy="1066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9600">
                <a:solidFill>
                  <a:schemeClr val="lt2"/>
                </a:solidFill>
                <a:latin typeface="Manrope SemiBold"/>
                <a:ea typeface="Manrope SemiBold"/>
                <a:cs typeface="Manrope SemiBold"/>
                <a:sym typeface="Manrope Semi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3" name="Google Shape;133;p14"/>
          <p:cNvSpPr txBox="1">
            <a:spLocks noGrp="1"/>
          </p:cNvSpPr>
          <p:nvPr>
            <p:ph type="subTitle" idx="1"/>
          </p:nvPr>
        </p:nvSpPr>
        <p:spPr>
          <a:xfrm>
            <a:off x="787325" y="3186650"/>
            <a:ext cx="3635700" cy="65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56"/>
        <p:cNvGrpSpPr/>
        <p:nvPr/>
      </p:nvGrpSpPr>
      <p:grpSpPr>
        <a:xfrm>
          <a:off x="0" y="0"/>
          <a:ext cx="0" cy="0"/>
          <a:chOff x="0" y="0"/>
          <a:chExt cx="0" cy="0"/>
        </a:xfrm>
      </p:grpSpPr>
      <p:pic>
        <p:nvPicPr>
          <p:cNvPr id="157" name="Google Shape;157;p17"/>
          <p:cNvPicPr preferRelativeResize="0"/>
          <p:nvPr/>
        </p:nvPicPr>
        <p:blipFill>
          <a:blip r:embed="rId2">
            <a:alphaModFix amt="70000"/>
          </a:blip>
          <a:stretch>
            <a:fillRect/>
          </a:stretch>
        </p:blipFill>
        <p:spPr>
          <a:xfrm>
            <a:off x="0" y="0"/>
            <a:ext cx="9144000" cy="5143527"/>
          </a:xfrm>
          <a:prstGeom prst="rect">
            <a:avLst/>
          </a:prstGeom>
          <a:noFill/>
          <a:ln>
            <a:noFill/>
          </a:ln>
        </p:spPr>
      </p:pic>
      <p:grpSp>
        <p:nvGrpSpPr>
          <p:cNvPr id="158" name="Google Shape;158;p17"/>
          <p:cNvGrpSpPr/>
          <p:nvPr/>
        </p:nvGrpSpPr>
        <p:grpSpPr>
          <a:xfrm>
            <a:off x="408250" y="340964"/>
            <a:ext cx="8331800" cy="4461600"/>
            <a:chOff x="408250" y="340964"/>
            <a:chExt cx="8331800" cy="4461600"/>
          </a:xfrm>
        </p:grpSpPr>
        <p:sp>
          <p:nvSpPr>
            <p:cNvPr id="159" name="Google Shape;159;p17"/>
            <p:cNvSpPr/>
            <p:nvPr/>
          </p:nvSpPr>
          <p:spPr>
            <a:xfrm>
              <a:off x="408250" y="340964"/>
              <a:ext cx="8327400" cy="4461600"/>
            </a:xfrm>
            <a:prstGeom prst="rect">
              <a:avLst/>
            </a:prstGeom>
            <a:solidFill>
              <a:schemeClr val="lt1"/>
            </a:solidFill>
            <a:ln w="19050" cap="flat" cmpd="sng">
              <a:solidFill>
                <a:srgbClr val="6A39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17"/>
            <p:cNvCxnSpPr/>
            <p:nvPr/>
          </p:nvCxnSpPr>
          <p:spPr>
            <a:xfrm>
              <a:off x="62110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161" name="Google Shape;161;p17"/>
            <p:cNvCxnSpPr/>
            <p:nvPr/>
          </p:nvCxnSpPr>
          <p:spPr>
            <a:xfrm>
              <a:off x="8518550" y="345401"/>
              <a:ext cx="0" cy="4450800"/>
            </a:xfrm>
            <a:prstGeom prst="straightConnector1">
              <a:avLst/>
            </a:prstGeom>
            <a:noFill/>
            <a:ln w="19050" cap="flat" cmpd="sng">
              <a:solidFill>
                <a:schemeClr val="dk1"/>
              </a:solidFill>
              <a:prstDash val="solid"/>
              <a:round/>
              <a:headEnd type="none" w="med" len="med"/>
              <a:tailEnd type="none" w="med" len="med"/>
            </a:ln>
          </p:spPr>
        </p:cxnSp>
        <p:cxnSp>
          <p:nvCxnSpPr>
            <p:cNvPr id="162" name="Google Shape;162;p17"/>
            <p:cNvCxnSpPr/>
            <p:nvPr/>
          </p:nvCxnSpPr>
          <p:spPr>
            <a:xfrm>
              <a:off x="408250" y="539501"/>
              <a:ext cx="8327400" cy="0"/>
            </a:xfrm>
            <a:prstGeom prst="straightConnector1">
              <a:avLst/>
            </a:prstGeom>
            <a:noFill/>
            <a:ln w="19050" cap="flat" cmpd="sng">
              <a:solidFill>
                <a:schemeClr val="dk1"/>
              </a:solidFill>
              <a:prstDash val="solid"/>
              <a:round/>
              <a:headEnd type="none" w="med" len="med"/>
              <a:tailEnd type="none" w="med" len="med"/>
            </a:ln>
          </p:spPr>
        </p:cxnSp>
        <p:cxnSp>
          <p:nvCxnSpPr>
            <p:cNvPr id="163" name="Google Shape;163;p17"/>
            <p:cNvCxnSpPr/>
            <p:nvPr/>
          </p:nvCxnSpPr>
          <p:spPr>
            <a:xfrm>
              <a:off x="412650" y="4612879"/>
              <a:ext cx="8327400" cy="0"/>
            </a:xfrm>
            <a:prstGeom prst="straightConnector1">
              <a:avLst/>
            </a:prstGeom>
            <a:noFill/>
            <a:ln w="19050" cap="flat" cmpd="sng">
              <a:solidFill>
                <a:schemeClr val="dk1"/>
              </a:solidFill>
              <a:prstDash val="solid"/>
              <a:round/>
              <a:headEnd type="none" w="med" len="med"/>
              <a:tailEnd type="none" w="med" len="med"/>
            </a:ln>
          </p:spPr>
        </p:cxnSp>
      </p:grpSp>
      <p:sp>
        <p:nvSpPr>
          <p:cNvPr id="164" name="Google Shape;164;p17"/>
          <p:cNvSpPr txBox="1">
            <a:spLocks noGrp="1"/>
          </p:cNvSpPr>
          <p:nvPr>
            <p:ph type="title"/>
          </p:nvPr>
        </p:nvSpPr>
        <p:spPr>
          <a:xfrm>
            <a:off x="869550" y="686550"/>
            <a:ext cx="3434700" cy="675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7"/>
          <p:cNvSpPr txBox="1">
            <a:spLocks noGrp="1"/>
          </p:cNvSpPr>
          <p:nvPr>
            <p:ph type="subTitle" idx="1"/>
          </p:nvPr>
        </p:nvSpPr>
        <p:spPr>
          <a:xfrm>
            <a:off x="869550" y="1476225"/>
            <a:ext cx="3434700" cy="125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7"/>
          <p:cNvSpPr txBox="1"/>
          <p:nvPr/>
        </p:nvSpPr>
        <p:spPr>
          <a:xfrm>
            <a:off x="945100" y="3430875"/>
            <a:ext cx="32805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100">
                <a:solidFill>
                  <a:schemeClr val="dk2"/>
                </a:solidFill>
                <a:latin typeface="Manrope"/>
                <a:ea typeface="Manrope"/>
                <a:cs typeface="Manrope"/>
                <a:sym typeface="Manrope"/>
              </a:rPr>
              <a:t>CREDITS: This presentation template was created by </a:t>
            </a:r>
            <a:r>
              <a:rPr lang="en" sz="1100" b="1">
                <a:solidFill>
                  <a:schemeClr val="dk2"/>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Slidesgo</a:t>
            </a:r>
            <a:r>
              <a:rPr lang="en" sz="1100">
                <a:solidFill>
                  <a:schemeClr val="dk2"/>
                </a:solidFill>
                <a:latin typeface="Manrope"/>
                <a:ea typeface="Manrope"/>
                <a:cs typeface="Manrope"/>
                <a:sym typeface="Manrope"/>
              </a:rPr>
              <a:t>, and includes icons by </a:t>
            </a:r>
            <a:r>
              <a:rPr lang="en" sz="1100" b="1">
                <a:solidFill>
                  <a:schemeClr val="dk2"/>
                </a:solidFill>
                <a:uFill>
                  <a:noFill/>
                </a:uFill>
                <a:latin typeface="Manrope"/>
                <a:ea typeface="Manrope"/>
                <a:cs typeface="Manrope"/>
                <a:sym typeface="Manrope"/>
                <a:hlinkClick r:id="rId4">
                  <a:extLst>
                    <a:ext uri="{A12FA001-AC4F-418D-AE19-62706E023703}">
                      <ahyp:hlinkClr xmlns:ahyp="http://schemas.microsoft.com/office/drawing/2018/hyperlinkcolor" val="tx"/>
                    </a:ext>
                  </a:extLst>
                </a:hlinkClick>
              </a:rPr>
              <a:t>Flaticon</a:t>
            </a:r>
            <a:r>
              <a:rPr lang="en" sz="1100">
                <a:solidFill>
                  <a:schemeClr val="dk2"/>
                </a:solidFill>
                <a:latin typeface="Manrope"/>
                <a:ea typeface="Manrope"/>
                <a:cs typeface="Manrope"/>
                <a:sym typeface="Manrope"/>
              </a:rPr>
              <a:t>, and infographics &amp; images by </a:t>
            </a:r>
            <a:r>
              <a:rPr lang="en" sz="1100" b="1">
                <a:solidFill>
                  <a:schemeClr val="dk2"/>
                </a:solidFill>
                <a:uFill>
                  <a:noFill/>
                </a:uFill>
                <a:latin typeface="Manrope"/>
                <a:ea typeface="Manrope"/>
                <a:cs typeface="Manrope"/>
                <a:sym typeface="Manrope"/>
                <a:hlinkClick r:id="rId5">
                  <a:extLst>
                    <a:ext uri="{A12FA001-AC4F-418D-AE19-62706E023703}">
                      <ahyp:hlinkClr xmlns:ahyp="http://schemas.microsoft.com/office/drawing/2018/hyperlinkcolor" val="tx"/>
                    </a:ext>
                  </a:extLst>
                </a:hlinkClick>
              </a:rPr>
              <a:t>Freepik</a:t>
            </a:r>
            <a:endParaRPr sz="1100" b="1">
              <a:solidFill>
                <a:schemeClr val="dk2"/>
              </a:solidFill>
              <a:latin typeface="Manrope"/>
              <a:ea typeface="Manrope"/>
              <a:cs typeface="Manrope"/>
              <a:sym typeface="Manrop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673625"/>
            <a:ext cx="7901700" cy="5727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1pPr>
            <a:lvl2pPr lvl="1">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2pPr>
            <a:lvl3pPr lvl="2">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3pPr>
            <a:lvl4pPr lvl="3">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4pPr>
            <a:lvl5pPr lvl="4">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5pPr>
            <a:lvl6pPr lvl="5">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6pPr>
            <a:lvl7pPr lvl="6">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7pPr>
            <a:lvl8pPr lvl="7">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8pPr>
            <a:lvl9pPr lvl="8">
              <a:spcBef>
                <a:spcPts val="0"/>
              </a:spcBef>
              <a:spcAft>
                <a:spcPts val="0"/>
              </a:spcAft>
              <a:buClr>
                <a:schemeClr val="dk1"/>
              </a:buClr>
              <a:buSzPts val="3500"/>
              <a:buFont typeface="Playfair Display SemiBold"/>
              <a:buNone/>
              <a:defRPr sz="3500">
                <a:solidFill>
                  <a:schemeClr val="dk1"/>
                </a:solidFill>
                <a:latin typeface="Playfair Display SemiBold"/>
                <a:ea typeface="Playfair Display SemiBold"/>
                <a:cs typeface="Playfair Display SemiBold"/>
                <a:sym typeface="Playfair Display SemiBold"/>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anrope"/>
              <a:buChar char="●"/>
              <a:defRPr>
                <a:solidFill>
                  <a:schemeClr val="dk2"/>
                </a:solidFill>
                <a:latin typeface="Manrope"/>
                <a:ea typeface="Manrope"/>
                <a:cs typeface="Manrope"/>
                <a:sym typeface="Manrope"/>
              </a:defRPr>
            </a:lvl1pPr>
            <a:lvl2pPr marL="914400" lvl="1" indent="-317500">
              <a:lnSpc>
                <a:spcPct val="115000"/>
              </a:lnSpc>
              <a:spcBef>
                <a:spcPts val="0"/>
              </a:spcBef>
              <a:spcAft>
                <a:spcPts val="0"/>
              </a:spcAft>
              <a:buClr>
                <a:schemeClr val="dk2"/>
              </a:buClr>
              <a:buSzPts val="1400"/>
              <a:buFont typeface="Manrope"/>
              <a:buChar char="○"/>
              <a:defRPr>
                <a:solidFill>
                  <a:schemeClr val="dk2"/>
                </a:solidFill>
                <a:latin typeface="Manrope"/>
                <a:ea typeface="Manrope"/>
                <a:cs typeface="Manrope"/>
                <a:sym typeface="Manrope"/>
              </a:defRPr>
            </a:lvl2pPr>
            <a:lvl3pPr marL="1371600" lvl="2" indent="-317500">
              <a:lnSpc>
                <a:spcPct val="115000"/>
              </a:lnSpc>
              <a:spcBef>
                <a:spcPts val="0"/>
              </a:spcBef>
              <a:spcAft>
                <a:spcPts val="0"/>
              </a:spcAft>
              <a:buClr>
                <a:schemeClr val="dk2"/>
              </a:buClr>
              <a:buSzPts val="1400"/>
              <a:buFont typeface="Manrope"/>
              <a:buChar char="■"/>
              <a:defRPr>
                <a:solidFill>
                  <a:schemeClr val="dk2"/>
                </a:solidFill>
                <a:latin typeface="Manrope"/>
                <a:ea typeface="Manrope"/>
                <a:cs typeface="Manrope"/>
                <a:sym typeface="Manrope"/>
              </a:defRPr>
            </a:lvl3pPr>
            <a:lvl4pPr marL="1828800" lvl="3" indent="-317500">
              <a:lnSpc>
                <a:spcPct val="115000"/>
              </a:lnSpc>
              <a:spcBef>
                <a:spcPts val="0"/>
              </a:spcBef>
              <a:spcAft>
                <a:spcPts val="0"/>
              </a:spcAft>
              <a:buClr>
                <a:schemeClr val="dk2"/>
              </a:buClr>
              <a:buSzPts val="1400"/>
              <a:buFont typeface="Manrope"/>
              <a:buChar char="●"/>
              <a:defRPr>
                <a:solidFill>
                  <a:schemeClr val="dk2"/>
                </a:solidFill>
                <a:latin typeface="Manrope"/>
                <a:ea typeface="Manrope"/>
                <a:cs typeface="Manrope"/>
                <a:sym typeface="Manrope"/>
              </a:defRPr>
            </a:lvl4pPr>
            <a:lvl5pPr marL="2286000" lvl="4" indent="-317500">
              <a:lnSpc>
                <a:spcPct val="115000"/>
              </a:lnSpc>
              <a:spcBef>
                <a:spcPts val="0"/>
              </a:spcBef>
              <a:spcAft>
                <a:spcPts val="0"/>
              </a:spcAft>
              <a:buClr>
                <a:schemeClr val="dk2"/>
              </a:buClr>
              <a:buSzPts val="1400"/>
              <a:buFont typeface="Manrope"/>
              <a:buChar char="○"/>
              <a:defRPr>
                <a:solidFill>
                  <a:schemeClr val="dk2"/>
                </a:solidFill>
                <a:latin typeface="Manrope"/>
                <a:ea typeface="Manrope"/>
                <a:cs typeface="Manrope"/>
                <a:sym typeface="Manrope"/>
              </a:defRPr>
            </a:lvl5pPr>
            <a:lvl6pPr marL="2743200" lvl="5" indent="-317500">
              <a:lnSpc>
                <a:spcPct val="115000"/>
              </a:lnSpc>
              <a:spcBef>
                <a:spcPts val="0"/>
              </a:spcBef>
              <a:spcAft>
                <a:spcPts val="0"/>
              </a:spcAft>
              <a:buClr>
                <a:schemeClr val="dk2"/>
              </a:buClr>
              <a:buSzPts val="1400"/>
              <a:buFont typeface="Manrope"/>
              <a:buChar char="■"/>
              <a:defRPr>
                <a:solidFill>
                  <a:schemeClr val="dk2"/>
                </a:solidFill>
                <a:latin typeface="Manrope"/>
                <a:ea typeface="Manrope"/>
                <a:cs typeface="Manrope"/>
                <a:sym typeface="Manrope"/>
              </a:defRPr>
            </a:lvl6pPr>
            <a:lvl7pPr marL="3200400" lvl="6" indent="-317500">
              <a:lnSpc>
                <a:spcPct val="115000"/>
              </a:lnSpc>
              <a:spcBef>
                <a:spcPts val="0"/>
              </a:spcBef>
              <a:spcAft>
                <a:spcPts val="0"/>
              </a:spcAft>
              <a:buClr>
                <a:schemeClr val="dk2"/>
              </a:buClr>
              <a:buSzPts val="1400"/>
              <a:buFont typeface="Manrope"/>
              <a:buChar char="●"/>
              <a:defRPr>
                <a:solidFill>
                  <a:schemeClr val="dk2"/>
                </a:solidFill>
                <a:latin typeface="Manrope"/>
                <a:ea typeface="Manrope"/>
                <a:cs typeface="Manrope"/>
                <a:sym typeface="Manrope"/>
              </a:defRPr>
            </a:lvl7pPr>
            <a:lvl8pPr marL="3657600" lvl="7" indent="-317500">
              <a:lnSpc>
                <a:spcPct val="115000"/>
              </a:lnSpc>
              <a:spcBef>
                <a:spcPts val="0"/>
              </a:spcBef>
              <a:spcAft>
                <a:spcPts val="0"/>
              </a:spcAft>
              <a:buClr>
                <a:schemeClr val="dk2"/>
              </a:buClr>
              <a:buSzPts val="1400"/>
              <a:buFont typeface="Manrope"/>
              <a:buChar char="○"/>
              <a:defRPr>
                <a:solidFill>
                  <a:schemeClr val="dk2"/>
                </a:solidFill>
                <a:latin typeface="Manrope"/>
                <a:ea typeface="Manrope"/>
                <a:cs typeface="Manrope"/>
                <a:sym typeface="Manrope"/>
              </a:defRPr>
            </a:lvl8pPr>
            <a:lvl9pPr marL="4114800" lvl="8" indent="-317500">
              <a:lnSpc>
                <a:spcPct val="115000"/>
              </a:lnSpc>
              <a:spcBef>
                <a:spcPts val="0"/>
              </a:spcBef>
              <a:spcAft>
                <a:spcPts val="0"/>
              </a:spcAft>
              <a:buClr>
                <a:schemeClr val="dk2"/>
              </a:buClr>
              <a:buSzPts val="1400"/>
              <a:buFont typeface="Manrope"/>
              <a:buChar char="■"/>
              <a:defRPr>
                <a:solidFill>
                  <a:schemeClr val="dk2"/>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6" r:id="rId5"/>
    <p:sldLayoutId id="2147483657" r:id="rId6"/>
    <p:sldLayoutId id="2147483658" r:id="rId7"/>
    <p:sldLayoutId id="2147483660"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youtu.be/qrThBnlo0z8"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2"/>
          <p:cNvPicPr preferRelativeResize="0">
            <a:picLocks noGrp="1"/>
          </p:cNvPicPr>
          <p:nvPr>
            <p:ph type="pic" idx="2"/>
          </p:nvPr>
        </p:nvPicPr>
        <p:blipFill rotWithShape="1">
          <a:blip r:embed="rId3">
            <a:alphaModFix/>
          </a:blip>
          <a:srcRect l="50144" t="11460" r="14" b="11468"/>
          <a:stretch/>
        </p:blipFill>
        <p:spPr>
          <a:xfrm>
            <a:off x="4595785" y="551250"/>
            <a:ext cx="3922775" cy="4051699"/>
          </a:xfrm>
          <a:prstGeom prst="rect">
            <a:avLst/>
          </a:prstGeom>
          <a:noFill/>
          <a:ln w="19050" cap="flat" cmpd="sng">
            <a:solidFill>
              <a:schemeClr val="dk1"/>
            </a:solidFill>
            <a:prstDash val="solid"/>
            <a:round/>
            <a:headEnd type="none" w="sm" len="sm"/>
            <a:tailEnd type="none" w="sm" len="sm"/>
          </a:ln>
        </p:spPr>
      </p:pic>
      <p:sp>
        <p:nvSpPr>
          <p:cNvPr id="186" name="Google Shape;186;p22"/>
          <p:cNvSpPr txBox="1">
            <a:spLocks noGrp="1"/>
          </p:cNvSpPr>
          <p:nvPr>
            <p:ph type="ctrTitle"/>
          </p:nvPr>
        </p:nvSpPr>
        <p:spPr>
          <a:xfrm>
            <a:off x="812000" y="1097550"/>
            <a:ext cx="3560100" cy="261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FLAVOUR FUSION</a:t>
            </a:r>
            <a:br>
              <a:rPr lang="en-SG" dirty="0"/>
            </a:br>
            <a:r>
              <a:rPr lang="en-SG" sz="2000" dirty="0"/>
              <a:t>(cloud computing project)</a:t>
            </a:r>
            <a:endParaRPr sz="2000" dirty="0"/>
          </a:p>
        </p:txBody>
      </p:sp>
      <p:sp>
        <p:nvSpPr>
          <p:cNvPr id="187" name="Google Shape;187;p22"/>
          <p:cNvSpPr txBox="1">
            <a:spLocks noGrp="1"/>
          </p:cNvSpPr>
          <p:nvPr>
            <p:ph type="subTitle" idx="1"/>
          </p:nvPr>
        </p:nvSpPr>
        <p:spPr>
          <a:xfrm>
            <a:off x="812000" y="3593535"/>
            <a:ext cx="3560100" cy="5720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HAFEEZAH BINTE ABDUL KASIM</a:t>
            </a:r>
          </a:p>
          <a:p>
            <a:pPr marL="0" lvl="0" indent="0" algn="l" rtl="0">
              <a:spcBef>
                <a:spcPts val="0"/>
              </a:spcBef>
              <a:spcAft>
                <a:spcPts val="0"/>
              </a:spcAft>
              <a:buNone/>
            </a:pPr>
            <a:r>
              <a:rPr lang="en-SG" dirty="0"/>
              <a:t>2201536F</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4422-2A92-82A9-8BF6-2A1955BC5125}"/>
              </a:ext>
            </a:extLst>
          </p:cNvPr>
          <p:cNvSpPr>
            <a:spLocks noGrp="1"/>
          </p:cNvSpPr>
          <p:nvPr>
            <p:ph type="title"/>
          </p:nvPr>
        </p:nvSpPr>
        <p:spPr/>
        <p:txBody>
          <a:bodyPr/>
          <a:lstStyle/>
          <a:p>
            <a:r>
              <a:rPr lang="en-SG" dirty="0"/>
              <a:t>Log In/Sign up Using Cognito</a:t>
            </a:r>
          </a:p>
        </p:txBody>
      </p:sp>
      <p:sp>
        <p:nvSpPr>
          <p:cNvPr id="3" name="Text Placeholder 2">
            <a:extLst>
              <a:ext uri="{FF2B5EF4-FFF2-40B4-BE49-F238E27FC236}">
                <a16:creationId xmlns:a16="http://schemas.microsoft.com/office/drawing/2014/main" id="{CB6AF762-8AE4-D4E6-E259-F9BD173D0F06}"/>
              </a:ext>
            </a:extLst>
          </p:cNvPr>
          <p:cNvSpPr>
            <a:spLocks noGrp="1"/>
          </p:cNvSpPr>
          <p:nvPr>
            <p:ph type="body" idx="1"/>
          </p:nvPr>
        </p:nvSpPr>
        <p:spPr/>
        <p:txBody>
          <a:bodyPr/>
          <a:lstStyle/>
          <a:p>
            <a:r>
              <a:rPr lang="en-SG" b="1" dirty="0"/>
              <a:t>Amazon Cognito Benefits:</a:t>
            </a:r>
          </a:p>
          <a:p>
            <a:pPr lvl="1"/>
            <a:r>
              <a:rPr lang="en-SG" dirty="0"/>
              <a:t>Robust Security: Amazon Cognito offers strong data protection, encryption, and authentication practices for safeguarding user information.</a:t>
            </a:r>
          </a:p>
          <a:p>
            <a:pPr marL="609600" lvl="1" indent="0">
              <a:buNone/>
            </a:pPr>
            <a:endParaRPr lang="en-SG" dirty="0"/>
          </a:p>
          <a:p>
            <a:r>
              <a:rPr lang="en-SG" b="1" dirty="0"/>
              <a:t>User Authentication and Management:</a:t>
            </a:r>
          </a:p>
          <a:p>
            <a:pPr lvl="1"/>
            <a:r>
              <a:rPr lang="en-SG" dirty="0"/>
              <a:t>Utilizing Amazon Cognito for logins and user pools enhances security and simplifies user-related tasks, ideal for applications requiring authentication and identity management.</a:t>
            </a:r>
          </a:p>
          <a:p>
            <a:pPr lvl="1"/>
            <a:endParaRPr lang="en-SG" dirty="0"/>
          </a:p>
        </p:txBody>
      </p:sp>
      <p:sp>
        <p:nvSpPr>
          <p:cNvPr id="4" name="Text Placeholder 3">
            <a:extLst>
              <a:ext uri="{FF2B5EF4-FFF2-40B4-BE49-F238E27FC236}">
                <a16:creationId xmlns:a16="http://schemas.microsoft.com/office/drawing/2014/main" id="{8626A18D-7B78-4137-71F5-DC20E4AFEFCD}"/>
              </a:ext>
            </a:extLst>
          </p:cNvPr>
          <p:cNvSpPr>
            <a:spLocks noGrp="1"/>
          </p:cNvSpPr>
          <p:nvPr>
            <p:ph type="body" idx="2"/>
          </p:nvPr>
        </p:nvSpPr>
        <p:spPr/>
        <p:txBody>
          <a:bodyPr/>
          <a:lstStyle/>
          <a:p>
            <a:endParaRPr lang="en-SG" dirty="0"/>
          </a:p>
        </p:txBody>
      </p:sp>
      <p:pic>
        <p:nvPicPr>
          <p:cNvPr id="5" name="Picture 4" descr="A screenshot of a login&#10;&#10;Description automatically generated">
            <a:extLst>
              <a:ext uri="{FF2B5EF4-FFF2-40B4-BE49-F238E27FC236}">
                <a16:creationId xmlns:a16="http://schemas.microsoft.com/office/drawing/2014/main" id="{0B27BEDE-E595-2B06-90EE-52B1E9EE5F2C}"/>
              </a:ext>
            </a:extLst>
          </p:cNvPr>
          <p:cNvPicPr>
            <a:picLocks noChangeAspect="1"/>
          </p:cNvPicPr>
          <p:nvPr/>
        </p:nvPicPr>
        <p:blipFill>
          <a:blip r:embed="rId2"/>
          <a:stretch>
            <a:fillRect/>
          </a:stretch>
        </p:blipFill>
        <p:spPr>
          <a:xfrm>
            <a:off x="5554543" y="1152475"/>
            <a:ext cx="2107738" cy="3383239"/>
          </a:xfrm>
          <a:prstGeom prst="rect">
            <a:avLst/>
          </a:prstGeom>
        </p:spPr>
      </p:pic>
    </p:spTree>
    <p:extLst>
      <p:ext uri="{BB962C8B-B14F-4D97-AF65-F5344CB8AC3E}">
        <p14:creationId xmlns:p14="http://schemas.microsoft.com/office/powerpoint/2010/main" val="27045912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6FBBE-98A1-D3A0-0DE9-E0DD483B9604}"/>
              </a:ext>
            </a:extLst>
          </p:cNvPr>
          <p:cNvSpPr>
            <a:spLocks noGrp="1"/>
          </p:cNvSpPr>
          <p:nvPr>
            <p:ph type="title"/>
          </p:nvPr>
        </p:nvSpPr>
        <p:spPr/>
        <p:txBody>
          <a:bodyPr/>
          <a:lstStyle/>
          <a:p>
            <a:r>
              <a:rPr lang="en-SG" dirty="0"/>
              <a:t>Settings and Configuration</a:t>
            </a:r>
          </a:p>
        </p:txBody>
      </p:sp>
      <p:sp>
        <p:nvSpPr>
          <p:cNvPr id="3" name="Text Placeholder 2">
            <a:extLst>
              <a:ext uri="{FF2B5EF4-FFF2-40B4-BE49-F238E27FC236}">
                <a16:creationId xmlns:a16="http://schemas.microsoft.com/office/drawing/2014/main" id="{D1E336C7-6637-EBAF-3D9C-9551E07F7511}"/>
              </a:ext>
            </a:extLst>
          </p:cNvPr>
          <p:cNvSpPr>
            <a:spLocks noGrp="1"/>
          </p:cNvSpPr>
          <p:nvPr>
            <p:ph type="body" idx="1"/>
          </p:nvPr>
        </p:nvSpPr>
        <p:spPr/>
        <p:txBody>
          <a:bodyPr/>
          <a:lstStyle/>
          <a:p>
            <a:r>
              <a:rPr lang="en-SG" sz="900" b="1" dirty="0"/>
              <a:t>Password Security:</a:t>
            </a:r>
          </a:p>
          <a:p>
            <a:pPr lvl="1"/>
            <a:r>
              <a:rPr lang="en-SG" sz="900" dirty="0"/>
              <a:t>Utilized Amazon Cognito's default password policy settings to ensure strong and secure user-generated passwords.</a:t>
            </a:r>
          </a:p>
          <a:p>
            <a:pPr marL="609600" lvl="1" indent="0">
              <a:buNone/>
            </a:pPr>
            <a:endParaRPr lang="en-SG" sz="900" dirty="0"/>
          </a:p>
          <a:p>
            <a:r>
              <a:rPr lang="en-SG" sz="900" b="1" dirty="0"/>
              <a:t>Email Verification:</a:t>
            </a:r>
          </a:p>
          <a:p>
            <a:pPr lvl="1"/>
            <a:r>
              <a:rPr lang="en-SG" sz="900" dirty="0"/>
              <a:t>Configured Cognito to send verification emails, enhancing user authentication.</a:t>
            </a:r>
          </a:p>
          <a:p>
            <a:pPr marL="146050" indent="0">
              <a:buNone/>
            </a:pPr>
            <a:endParaRPr lang="en-SG" sz="900" dirty="0"/>
          </a:p>
          <a:p>
            <a:r>
              <a:rPr lang="en-SG" sz="900" dirty="0"/>
              <a:t>Enabled "Admin User Password Auth" in advanced app client settings, empowering administrators to assist users with password-related matters and improve user support.</a:t>
            </a:r>
          </a:p>
          <a:p>
            <a:pPr marL="146050" indent="0">
              <a:buNone/>
            </a:pPr>
            <a:endParaRPr lang="en-SG" sz="900" dirty="0"/>
          </a:p>
          <a:p>
            <a:r>
              <a:rPr lang="en-SG" sz="900" b="1" dirty="0"/>
              <a:t>User-Friendly Authentication:</a:t>
            </a:r>
          </a:p>
          <a:p>
            <a:pPr lvl="1"/>
            <a:r>
              <a:rPr lang="en-SG" sz="900" dirty="0"/>
              <a:t>Employed Cognito's Hosted UI for registration and login, with customized callback URLs for successful logins and logout actions.</a:t>
            </a:r>
          </a:p>
          <a:p>
            <a:pPr marL="609600" lvl="1" indent="0">
              <a:buNone/>
            </a:pPr>
            <a:endParaRPr lang="en-SG" sz="900" dirty="0"/>
          </a:p>
          <a:p>
            <a:endParaRPr lang="en-SG" sz="900" dirty="0"/>
          </a:p>
          <a:p>
            <a:r>
              <a:rPr lang="en-SG" sz="900" dirty="0"/>
              <a:t>Chose the implicit grant type for OAuth, creating a seamless and secure authentication process that enhances user experience and simplifies navigation.</a:t>
            </a:r>
          </a:p>
        </p:txBody>
      </p:sp>
      <p:sp>
        <p:nvSpPr>
          <p:cNvPr id="4" name="Text Placeholder 3">
            <a:extLst>
              <a:ext uri="{FF2B5EF4-FFF2-40B4-BE49-F238E27FC236}">
                <a16:creationId xmlns:a16="http://schemas.microsoft.com/office/drawing/2014/main" id="{07433640-A63C-922B-9F66-DE0092728711}"/>
              </a:ext>
            </a:extLst>
          </p:cNvPr>
          <p:cNvSpPr>
            <a:spLocks noGrp="1"/>
          </p:cNvSpPr>
          <p:nvPr>
            <p:ph type="body" idx="2"/>
          </p:nvPr>
        </p:nvSpPr>
        <p:spPr/>
        <p:txBody>
          <a:bodyPr/>
          <a:lstStyle/>
          <a:p>
            <a:endParaRPr lang="en-SG"/>
          </a:p>
        </p:txBody>
      </p:sp>
      <p:pic>
        <p:nvPicPr>
          <p:cNvPr id="5" name="Picture 4" descr="A screenshot of a computer&#10;&#10;Description automatically generated">
            <a:extLst>
              <a:ext uri="{FF2B5EF4-FFF2-40B4-BE49-F238E27FC236}">
                <a16:creationId xmlns:a16="http://schemas.microsoft.com/office/drawing/2014/main" id="{6BE1F535-E51F-3814-371C-E56948839A4F}"/>
              </a:ext>
            </a:extLst>
          </p:cNvPr>
          <p:cNvPicPr>
            <a:picLocks noChangeAspect="1"/>
          </p:cNvPicPr>
          <p:nvPr/>
        </p:nvPicPr>
        <p:blipFill>
          <a:blip r:embed="rId2"/>
          <a:stretch>
            <a:fillRect/>
          </a:stretch>
        </p:blipFill>
        <p:spPr>
          <a:xfrm>
            <a:off x="4992591" y="1246325"/>
            <a:ext cx="3120118" cy="1073656"/>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2EB37D69-A87B-BCB8-2073-9A28E003A70C}"/>
              </a:ext>
            </a:extLst>
          </p:cNvPr>
          <p:cNvPicPr>
            <a:picLocks noChangeAspect="1"/>
          </p:cNvPicPr>
          <p:nvPr/>
        </p:nvPicPr>
        <p:blipFill>
          <a:blip r:embed="rId3"/>
          <a:stretch>
            <a:fillRect/>
          </a:stretch>
        </p:blipFill>
        <p:spPr>
          <a:xfrm>
            <a:off x="4647243" y="2457320"/>
            <a:ext cx="2058479" cy="191655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DFE7804-3FB2-1C6E-9706-C7BA98E161DB}"/>
              </a:ext>
            </a:extLst>
          </p:cNvPr>
          <p:cNvPicPr>
            <a:picLocks noChangeAspect="1"/>
          </p:cNvPicPr>
          <p:nvPr/>
        </p:nvPicPr>
        <p:blipFill>
          <a:blip r:embed="rId4"/>
          <a:stretch>
            <a:fillRect/>
          </a:stretch>
        </p:blipFill>
        <p:spPr>
          <a:xfrm>
            <a:off x="6766215" y="2974570"/>
            <a:ext cx="1727994" cy="1016455"/>
          </a:xfrm>
          <a:prstGeom prst="rect">
            <a:avLst/>
          </a:prstGeom>
        </p:spPr>
      </p:pic>
    </p:spTree>
    <p:extLst>
      <p:ext uri="{BB962C8B-B14F-4D97-AF65-F5344CB8AC3E}">
        <p14:creationId xmlns:p14="http://schemas.microsoft.com/office/powerpoint/2010/main" val="313555871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C3A94-C139-F629-B1EE-458F84BD428C}"/>
              </a:ext>
            </a:extLst>
          </p:cNvPr>
          <p:cNvSpPr>
            <a:spLocks noGrp="1"/>
          </p:cNvSpPr>
          <p:nvPr>
            <p:ph type="title"/>
          </p:nvPr>
        </p:nvSpPr>
        <p:spPr>
          <a:xfrm>
            <a:off x="621100" y="579775"/>
            <a:ext cx="7901700" cy="572700"/>
          </a:xfrm>
        </p:spPr>
        <p:txBody>
          <a:bodyPr/>
          <a:lstStyle/>
          <a:p>
            <a:r>
              <a:rPr lang="en-US" sz="2200" dirty="0"/>
              <a:t>Implementing an AI feature with the use of Amazon LEX</a:t>
            </a:r>
            <a:endParaRPr lang="en-SG" sz="2200" dirty="0"/>
          </a:p>
        </p:txBody>
      </p:sp>
      <p:sp>
        <p:nvSpPr>
          <p:cNvPr id="3" name="Text Placeholder 2">
            <a:extLst>
              <a:ext uri="{FF2B5EF4-FFF2-40B4-BE49-F238E27FC236}">
                <a16:creationId xmlns:a16="http://schemas.microsoft.com/office/drawing/2014/main" id="{5FFDAE5B-68E7-12B7-451A-5D7F5E23AF01}"/>
              </a:ext>
            </a:extLst>
          </p:cNvPr>
          <p:cNvSpPr>
            <a:spLocks noGrp="1"/>
          </p:cNvSpPr>
          <p:nvPr>
            <p:ph type="body" idx="1"/>
          </p:nvPr>
        </p:nvSpPr>
        <p:spPr/>
        <p:txBody>
          <a:bodyPr/>
          <a:lstStyle/>
          <a:p>
            <a:r>
              <a:rPr lang="en-US" dirty="0"/>
              <a:t>To enhance website interactivity, I integrated an AI-powered chatbot using Amazon Lex, creating a dynamic and user-centric experience where users can engage naturally and receive personalized assistance through advanced natural language processing capabilities.</a:t>
            </a:r>
            <a:endParaRPr lang="en-SG" dirty="0"/>
          </a:p>
        </p:txBody>
      </p:sp>
      <p:sp>
        <p:nvSpPr>
          <p:cNvPr id="4" name="Text Placeholder 3">
            <a:extLst>
              <a:ext uri="{FF2B5EF4-FFF2-40B4-BE49-F238E27FC236}">
                <a16:creationId xmlns:a16="http://schemas.microsoft.com/office/drawing/2014/main" id="{3FC2F44E-9495-3BE0-06B6-78B7374B702B}"/>
              </a:ext>
            </a:extLst>
          </p:cNvPr>
          <p:cNvSpPr>
            <a:spLocks noGrp="1"/>
          </p:cNvSpPr>
          <p:nvPr>
            <p:ph type="body" idx="2"/>
          </p:nvPr>
        </p:nvSpPr>
        <p:spPr/>
        <p:txBody>
          <a:bodyPr/>
          <a:lstStyle/>
          <a:p>
            <a:r>
              <a:rPr lang="en-SG" dirty="0"/>
              <a:t>IAM Roles</a:t>
            </a:r>
          </a:p>
          <a:p>
            <a:endParaRPr lang="en-SG" dirty="0"/>
          </a:p>
          <a:p>
            <a:endParaRPr lang="en-SG" dirty="0"/>
          </a:p>
          <a:p>
            <a:endParaRPr lang="en-SG" dirty="0"/>
          </a:p>
          <a:p>
            <a:endParaRPr lang="en-SG" dirty="0"/>
          </a:p>
          <a:p>
            <a:endParaRPr lang="en-SG" dirty="0"/>
          </a:p>
          <a:p>
            <a:endParaRPr lang="en-SG" dirty="0"/>
          </a:p>
          <a:p>
            <a:pPr marL="146050" indent="0">
              <a:buNone/>
            </a:pPr>
            <a:endParaRPr lang="en-SG" dirty="0"/>
          </a:p>
          <a:p>
            <a:r>
              <a:rPr lang="en-SG" dirty="0"/>
              <a:t>For ensuring seamless connectivity between visible website components and Amazon Lex, I utilized a pre-existing role equipped with essential rules like </a:t>
            </a:r>
            <a:r>
              <a:rPr lang="en-SG" dirty="0" err="1"/>
              <a:t>AmazonLexFullAccess</a:t>
            </a:r>
            <a:r>
              <a:rPr lang="en-SG" dirty="0"/>
              <a:t> and </a:t>
            </a:r>
            <a:r>
              <a:rPr lang="en-SG" dirty="0" err="1"/>
              <a:t>AmazonLexRunBotsOnly</a:t>
            </a:r>
            <a:r>
              <a:rPr lang="en-SG" dirty="0"/>
              <a:t>.</a:t>
            </a:r>
          </a:p>
          <a:p>
            <a:endParaRPr lang="en-SG" dirty="0"/>
          </a:p>
        </p:txBody>
      </p:sp>
      <p:pic>
        <p:nvPicPr>
          <p:cNvPr id="5" name="Picture 4" descr="A screenshot of a chat&#10;&#10;Description automatically generated">
            <a:extLst>
              <a:ext uri="{FF2B5EF4-FFF2-40B4-BE49-F238E27FC236}">
                <a16:creationId xmlns:a16="http://schemas.microsoft.com/office/drawing/2014/main" id="{70412BCD-8B54-029A-9332-094618194FED}"/>
              </a:ext>
            </a:extLst>
          </p:cNvPr>
          <p:cNvPicPr>
            <a:picLocks noChangeAspect="1"/>
          </p:cNvPicPr>
          <p:nvPr/>
        </p:nvPicPr>
        <p:blipFill>
          <a:blip r:embed="rId2"/>
          <a:stretch>
            <a:fillRect/>
          </a:stretch>
        </p:blipFill>
        <p:spPr>
          <a:xfrm>
            <a:off x="5020582" y="1547541"/>
            <a:ext cx="3209018" cy="114478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69D61F0-37DA-D73C-A69C-D403BBEFAAF2}"/>
              </a:ext>
            </a:extLst>
          </p:cNvPr>
          <p:cNvPicPr>
            <a:picLocks noChangeAspect="1"/>
          </p:cNvPicPr>
          <p:nvPr/>
        </p:nvPicPr>
        <p:blipFill>
          <a:blip r:embed="rId3"/>
          <a:stretch>
            <a:fillRect/>
          </a:stretch>
        </p:blipFill>
        <p:spPr>
          <a:xfrm>
            <a:off x="799102" y="3080426"/>
            <a:ext cx="3931800" cy="805004"/>
          </a:xfrm>
          <a:prstGeom prst="rect">
            <a:avLst/>
          </a:prstGeom>
        </p:spPr>
      </p:pic>
    </p:spTree>
    <p:extLst>
      <p:ext uri="{BB962C8B-B14F-4D97-AF65-F5344CB8AC3E}">
        <p14:creationId xmlns:p14="http://schemas.microsoft.com/office/powerpoint/2010/main" val="415448186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66A14-3C15-BAB4-63D0-EF12367E04DB}"/>
              </a:ext>
            </a:extLst>
          </p:cNvPr>
          <p:cNvSpPr>
            <a:spLocks noGrp="1"/>
          </p:cNvSpPr>
          <p:nvPr>
            <p:ph type="title"/>
          </p:nvPr>
        </p:nvSpPr>
        <p:spPr/>
        <p:txBody>
          <a:bodyPr/>
          <a:lstStyle/>
          <a:p>
            <a:r>
              <a:rPr lang="en-SG" dirty="0"/>
              <a:t>Building The Chatbot</a:t>
            </a:r>
          </a:p>
        </p:txBody>
      </p:sp>
      <p:sp>
        <p:nvSpPr>
          <p:cNvPr id="3" name="Text Placeholder 2">
            <a:extLst>
              <a:ext uri="{FF2B5EF4-FFF2-40B4-BE49-F238E27FC236}">
                <a16:creationId xmlns:a16="http://schemas.microsoft.com/office/drawing/2014/main" id="{7970822D-FAC8-2DD7-20E0-32B690066523}"/>
              </a:ext>
            </a:extLst>
          </p:cNvPr>
          <p:cNvSpPr>
            <a:spLocks noGrp="1"/>
          </p:cNvSpPr>
          <p:nvPr>
            <p:ph type="body" idx="1"/>
          </p:nvPr>
        </p:nvSpPr>
        <p:spPr/>
        <p:txBody>
          <a:bodyPr/>
          <a:lstStyle/>
          <a:p>
            <a:r>
              <a:rPr lang="en-US" sz="1100" b="1" dirty="0"/>
              <a:t>Bot Construction - Intents and Slot Types:</a:t>
            </a:r>
          </a:p>
          <a:p>
            <a:pPr lvl="1"/>
            <a:r>
              <a:rPr lang="en-US" sz="1100" dirty="0"/>
              <a:t>Developed customized intents and slot types to enable effective communication between the user and the bot.</a:t>
            </a:r>
          </a:p>
          <a:p>
            <a:endParaRPr lang="en-US" sz="1100" dirty="0"/>
          </a:p>
          <a:p>
            <a:r>
              <a:rPr lang="en-US" sz="1100" b="1" dirty="0"/>
              <a:t>Interactive User Engagement:</a:t>
            </a:r>
          </a:p>
          <a:p>
            <a:pPr lvl="1"/>
            <a:r>
              <a:rPr lang="en-US" sz="1100" dirty="0"/>
              <a:t>Created a user-friendly chatbot that initiates conversations and prompts users for recipe preferences, subsequently offering tailored recipe suggestions, enhancing interactive user experience.</a:t>
            </a:r>
          </a:p>
          <a:p>
            <a:pPr lvl="1"/>
            <a:endParaRPr lang="en-US" sz="1100" dirty="0"/>
          </a:p>
          <a:p>
            <a:r>
              <a:rPr lang="en-US" sz="1100" dirty="0"/>
              <a:t>Testing:</a:t>
            </a:r>
          </a:p>
          <a:p>
            <a:pPr lvl="1"/>
            <a:r>
              <a:rPr lang="en-US" sz="1100" dirty="0"/>
              <a:t>After adding the necessary intents and slot types I built the bot and tested it out in amazon before deploying it to the front end</a:t>
            </a:r>
          </a:p>
        </p:txBody>
      </p:sp>
      <p:sp>
        <p:nvSpPr>
          <p:cNvPr id="4" name="Text Placeholder 3">
            <a:extLst>
              <a:ext uri="{FF2B5EF4-FFF2-40B4-BE49-F238E27FC236}">
                <a16:creationId xmlns:a16="http://schemas.microsoft.com/office/drawing/2014/main" id="{3CCD6A6F-BA35-2BBF-EEEE-CB31E58CA6B0}"/>
              </a:ext>
            </a:extLst>
          </p:cNvPr>
          <p:cNvSpPr>
            <a:spLocks noGrp="1"/>
          </p:cNvSpPr>
          <p:nvPr>
            <p:ph type="body" idx="2"/>
          </p:nvPr>
        </p:nvSpPr>
        <p:spPr/>
        <p:txBody>
          <a:bodyPr/>
          <a:lstStyle/>
          <a:p>
            <a:endParaRPr lang="en-SG" dirty="0"/>
          </a:p>
        </p:txBody>
      </p:sp>
      <p:pic>
        <p:nvPicPr>
          <p:cNvPr id="5" name="Picture 4" descr="A screenshot of a computer&#10;&#10;Description automatically generated">
            <a:extLst>
              <a:ext uri="{FF2B5EF4-FFF2-40B4-BE49-F238E27FC236}">
                <a16:creationId xmlns:a16="http://schemas.microsoft.com/office/drawing/2014/main" id="{71ED54B0-AE3E-4E8C-89A1-955BE9A86C55}"/>
              </a:ext>
            </a:extLst>
          </p:cNvPr>
          <p:cNvPicPr>
            <a:picLocks noChangeAspect="1"/>
          </p:cNvPicPr>
          <p:nvPr/>
        </p:nvPicPr>
        <p:blipFill>
          <a:blip r:embed="rId3"/>
          <a:stretch>
            <a:fillRect/>
          </a:stretch>
        </p:blipFill>
        <p:spPr>
          <a:xfrm>
            <a:off x="4615738" y="1246325"/>
            <a:ext cx="2248535" cy="155321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2213BBC-E548-897E-F3D6-1655DC1BF65B}"/>
              </a:ext>
            </a:extLst>
          </p:cNvPr>
          <p:cNvPicPr>
            <a:picLocks noChangeAspect="1"/>
          </p:cNvPicPr>
          <p:nvPr/>
        </p:nvPicPr>
        <p:blipFill>
          <a:blip r:embed="rId4"/>
          <a:stretch>
            <a:fillRect/>
          </a:stretch>
        </p:blipFill>
        <p:spPr>
          <a:xfrm>
            <a:off x="4615738" y="2929650"/>
            <a:ext cx="2450284" cy="1477021"/>
          </a:xfrm>
          <a:prstGeom prst="rect">
            <a:avLst/>
          </a:prstGeom>
        </p:spPr>
      </p:pic>
      <p:pic>
        <p:nvPicPr>
          <p:cNvPr id="7" name="Picture 6" descr="A screenshot of a chat&#10;&#10;Description automatically generated">
            <a:extLst>
              <a:ext uri="{FF2B5EF4-FFF2-40B4-BE49-F238E27FC236}">
                <a16:creationId xmlns:a16="http://schemas.microsoft.com/office/drawing/2014/main" id="{F678CCF1-EF21-9843-0A75-6B2F8F80498F}"/>
              </a:ext>
            </a:extLst>
          </p:cNvPr>
          <p:cNvPicPr>
            <a:picLocks noChangeAspect="1"/>
          </p:cNvPicPr>
          <p:nvPr/>
        </p:nvPicPr>
        <p:blipFill>
          <a:blip r:embed="rId5"/>
          <a:stretch>
            <a:fillRect/>
          </a:stretch>
        </p:blipFill>
        <p:spPr>
          <a:xfrm>
            <a:off x="7095010" y="1586625"/>
            <a:ext cx="1355725" cy="2686050"/>
          </a:xfrm>
          <a:prstGeom prst="rect">
            <a:avLst/>
          </a:prstGeom>
        </p:spPr>
      </p:pic>
    </p:spTree>
    <p:extLst>
      <p:ext uri="{BB962C8B-B14F-4D97-AF65-F5344CB8AC3E}">
        <p14:creationId xmlns:p14="http://schemas.microsoft.com/office/powerpoint/2010/main" val="308186638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E0CA-F3FE-6EE7-D9CE-424CBA1D9990}"/>
              </a:ext>
            </a:extLst>
          </p:cNvPr>
          <p:cNvSpPr>
            <a:spLocks noGrp="1"/>
          </p:cNvSpPr>
          <p:nvPr>
            <p:ph type="title"/>
          </p:nvPr>
        </p:nvSpPr>
        <p:spPr/>
        <p:txBody>
          <a:bodyPr/>
          <a:lstStyle/>
          <a:p>
            <a:r>
              <a:rPr lang="en-SG" dirty="0"/>
              <a:t>Integrating Lex to Front-End</a:t>
            </a:r>
          </a:p>
        </p:txBody>
      </p:sp>
      <p:sp>
        <p:nvSpPr>
          <p:cNvPr id="3" name="Text Placeholder 2">
            <a:extLst>
              <a:ext uri="{FF2B5EF4-FFF2-40B4-BE49-F238E27FC236}">
                <a16:creationId xmlns:a16="http://schemas.microsoft.com/office/drawing/2014/main" id="{470DBC24-D176-2A10-F2AB-70AEC776D577}"/>
              </a:ext>
            </a:extLst>
          </p:cNvPr>
          <p:cNvSpPr>
            <a:spLocks noGrp="1"/>
          </p:cNvSpPr>
          <p:nvPr>
            <p:ph type="body" idx="1"/>
          </p:nvPr>
        </p:nvSpPr>
        <p:spPr/>
        <p:txBody>
          <a:bodyPr/>
          <a:lstStyle/>
          <a:p>
            <a:r>
              <a:rPr lang="en-US" b="1" dirty="0"/>
              <a:t>LEX Bot Integration:</a:t>
            </a:r>
          </a:p>
          <a:p>
            <a:pPr lvl="1"/>
            <a:r>
              <a:rPr lang="en-US" dirty="0"/>
              <a:t>Deployed the LEX bot onto the website's front end to enhance interactivity.</a:t>
            </a:r>
          </a:p>
          <a:p>
            <a:pPr lvl="1"/>
            <a:endParaRPr lang="en-US" dirty="0"/>
          </a:p>
          <a:p>
            <a:r>
              <a:rPr lang="en-US" b="1" dirty="0"/>
              <a:t>Seamless Integration with </a:t>
            </a:r>
            <a:r>
              <a:rPr lang="en-US" b="1" dirty="0" err="1"/>
              <a:t>Kommunicate</a:t>
            </a:r>
            <a:r>
              <a:rPr lang="en-US" b="1" dirty="0"/>
              <a:t>:</a:t>
            </a:r>
          </a:p>
          <a:p>
            <a:pPr lvl="1"/>
            <a:r>
              <a:rPr lang="en-US" dirty="0"/>
              <a:t>Utilized </a:t>
            </a:r>
            <a:r>
              <a:rPr lang="en-US" dirty="0" err="1"/>
              <a:t>Kommunicate</a:t>
            </a:r>
            <a:r>
              <a:rPr lang="en-US" dirty="0"/>
              <a:t>, a third-party tool, to seamlessly connect Amazon LEX bots to the website's interface.</a:t>
            </a:r>
          </a:p>
          <a:p>
            <a:pPr lvl="1"/>
            <a:endParaRPr lang="en-US" dirty="0"/>
          </a:p>
          <a:p>
            <a:endParaRPr lang="en-US" dirty="0"/>
          </a:p>
          <a:p>
            <a:r>
              <a:rPr lang="en-US" b="1" dirty="0"/>
              <a:t>Enhanced User Experience:</a:t>
            </a:r>
          </a:p>
          <a:p>
            <a:pPr lvl="1"/>
            <a:r>
              <a:rPr lang="en-US" dirty="0"/>
              <a:t>Through </a:t>
            </a:r>
            <a:r>
              <a:rPr lang="en-US" dirty="0" err="1"/>
              <a:t>Kommunicate</a:t>
            </a:r>
            <a:r>
              <a:rPr lang="en-US" dirty="0"/>
              <a:t>, established a user-friendly interface for the LEX bot, creating an intuitive and interactive experience that enriches the overall website usability.</a:t>
            </a:r>
            <a:endParaRPr lang="en-SG" dirty="0"/>
          </a:p>
          <a:p>
            <a:pPr lvl="1"/>
            <a:endParaRPr lang="en-US" dirty="0"/>
          </a:p>
          <a:p>
            <a:endParaRPr lang="en-US" dirty="0"/>
          </a:p>
          <a:p>
            <a:pPr lvl="1"/>
            <a:endParaRPr lang="en-US" dirty="0"/>
          </a:p>
        </p:txBody>
      </p:sp>
      <p:sp>
        <p:nvSpPr>
          <p:cNvPr id="4" name="Text Placeholder 3">
            <a:extLst>
              <a:ext uri="{FF2B5EF4-FFF2-40B4-BE49-F238E27FC236}">
                <a16:creationId xmlns:a16="http://schemas.microsoft.com/office/drawing/2014/main" id="{4BA773E8-01A4-0653-E7A1-3E67AB6C701A}"/>
              </a:ext>
            </a:extLst>
          </p:cNvPr>
          <p:cNvSpPr>
            <a:spLocks noGrp="1"/>
          </p:cNvSpPr>
          <p:nvPr>
            <p:ph type="body" idx="2"/>
          </p:nvPr>
        </p:nvSpPr>
        <p:spPr/>
        <p:txBody>
          <a:bodyPr/>
          <a:lstStyle/>
          <a:p>
            <a:endParaRPr lang="en-SG" dirty="0"/>
          </a:p>
        </p:txBody>
      </p:sp>
      <p:pic>
        <p:nvPicPr>
          <p:cNvPr id="6" name="Picture 5" descr="A screenshot of a phone&#10;&#10;Description automatically generated">
            <a:extLst>
              <a:ext uri="{FF2B5EF4-FFF2-40B4-BE49-F238E27FC236}">
                <a16:creationId xmlns:a16="http://schemas.microsoft.com/office/drawing/2014/main" id="{83CAEF53-3F46-42FE-5F4C-6DBBB6950BF5}"/>
              </a:ext>
            </a:extLst>
          </p:cNvPr>
          <p:cNvPicPr>
            <a:picLocks noChangeAspect="1"/>
          </p:cNvPicPr>
          <p:nvPr/>
        </p:nvPicPr>
        <p:blipFill>
          <a:blip r:embed="rId2"/>
          <a:stretch>
            <a:fillRect/>
          </a:stretch>
        </p:blipFill>
        <p:spPr>
          <a:xfrm>
            <a:off x="4778192" y="3676195"/>
            <a:ext cx="3201670" cy="441960"/>
          </a:xfrm>
          <a:prstGeom prst="rect">
            <a:avLst/>
          </a:prstGeom>
        </p:spPr>
      </p:pic>
      <p:pic>
        <p:nvPicPr>
          <p:cNvPr id="7" name="Picture 6" descr="A screenshot of a chat&#10;&#10;Description automatically generated">
            <a:extLst>
              <a:ext uri="{FF2B5EF4-FFF2-40B4-BE49-F238E27FC236}">
                <a16:creationId xmlns:a16="http://schemas.microsoft.com/office/drawing/2014/main" id="{48E095D5-85D4-7F9D-7DB7-ECB44D474C98}"/>
              </a:ext>
            </a:extLst>
          </p:cNvPr>
          <p:cNvPicPr>
            <a:picLocks noChangeAspect="1"/>
          </p:cNvPicPr>
          <p:nvPr/>
        </p:nvPicPr>
        <p:blipFill>
          <a:blip r:embed="rId3"/>
          <a:stretch>
            <a:fillRect/>
          </a:stretch>
        </p:blipFill>
        <p:spPr>
          <a:xfrm>
            <a:off x="4996549" y="1227508"/>
            <a:ext cx="1447244" cy="220926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E481E15-D8CC-5040-57C9-9C6505D58E1C}"/>
              </a:ext>
            </a:extLst>
          </p:cNvPr>
          <p:cNvPicPr>
            <a:picLocks noChangeAspect="1"/>
          </p:cNvPicPr>
          <p:nvPr/>
        </p:nvPicPr>
        <p:blipFill>
          <a:blip r:embed="rId4"/>
          <a:stretch>
            <a:fillRect/>
          </a:stretch>
        </p:blipFill>
        <p:spPr>
          <a:xfrm>
            <a:off x="6598725" y="1667125"/>
            <a:ext cx="1764892" cy="1330027"/>
          </a:xfrm>
          <a:prstGeom prst="rect">
            <a:avLst/>
          </a:prstGeom>
        </p:spPr>
      </p:pic>
    </p:spTree>
    <p:extLst>
      <p:ext uri="{BB962C8B-B14F-4D97-AF65-F5344CB8AC3E}">
        <p14:creationId xmlns:p14="http://schemas.microsoft.com/office/powerpoint/2010/main" val="8560513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B09D-4AF3-11A8-0901-44DEAA988E94}"/>
              </a:ext>
            </a:extLst>
          </p:cNvPr>
          <p:cNvSpPr>
            <a:spLocks noGrp="1"/>
          </p:cNvSpPr>
          <p:nvPr>
            <p:ph type="title"/>
          </p:nvPr>
        </p:nvSpPr>
        <p:spPr/>
        <p:txBody>
          <a:bodyPr/>
          <a:lstStyle/>
          <a:p>
            <a:r>
              <a:rPr lang="en-SG" dirty="0"/>
              <a:t>Deployment to S3</a:t>
            </a:r>
          </a:p>
        </p:txBody>
      </p:sp>
      <p:sp>
        <p:nvSpPr>
          <p:cNvPr id="3" name="Text Placeholder 2">
            <a:extLst>
              <a:ext uri="{FF2B5EF4-FFF2-40B4-BE49-F238E27FC236}">
                <a16:creationId xmlns:a16="http://schemas.microsoft.com/office/drawing/2014/main" id="{138E9358-E2AE-3503-FEE3-1C26C71B5D74}"/>
              </a:ext>
            </a:extLst>
          </p:cNvPr>
          <p:cNvSpPr>
            <a:spLocks noGrp="1"/>
          </p:cNvSpPr>
          <p:nvPr>
            <p:ph type="body" idx="1"/>
          </p:nvPr>
        </p:nvSpPr>
        <p:spPr/>
        <p:txBody>
          <a:bodyPr/>
          <a:lstStyle/>
          <a:p>
            <a:r>
              <a:rPr lang="en-US" dirty="0"/>
              <a:t>After finishing my website's development, I uploaded frontend elements (HTML, CSS, JavaScript) to Amazon S3. This ensures secure storage and accessibility worldwide, and scalability benefits. Serverless deployment improves load times, user experience, and overall online reliability.</a:t>
            </a:r>
          </a:p>
          <a:p>
            <a:pPr marL="146050" indent="0">
              <a:buNone/>
            </a:pPr>
            <a:endParaRPr lang="en-US" dirty="0"/>
          </a:p>
          <a:p>
            <a:r>
              <a:rPr lang="en-US" dirty="0"/>
              <a:t>I created a ‘</a:t>
            </a:r>
            <a:r>
              <a:rPr lang="en-US" dirty="0" err="1"/>
              <a:t>flavour</a:t>
            </a:r>
            <a:r>
              <a:rPr lang="en-US" dirty="0"/>
              <a:t>-fusion-bucket’ which contains all my static website files.</a:t>
            </a:r>
          </a:p>
          <a:p>
            <a:endParaRPr lang="en-SG" dirty="0"/>
          </a:p>
        </p:txBody>
      </p:sp>
      <p:sp>
        <p:nvSpPr>
          <p:cNvPr id="4" name="Text Placeholder 3">
            <a:extLst>
              <a:ext uri="{FF2B5EF4-FFF2-40B4-BE49-F238E27FC236}">
                <a16:creationId xmlns:a16="http://schemas.microsoft.com/office/drawing/2014/main" id="{B38747F0-B400-5C9A-8827-D361B8A5DC44}"/>
              </a:ext>
            </a:extLst>
          </p:cNvPr>
          <p:cNvSpPr>
            <a:spLocks noGrp="1"/>
          </p:cNvSpPr>
          <p:nvPr>
            <p:ph type="body" idx="2"/>
          </p:nvPr>
        </p:nvSpPr>
        <p:spPr/>
        <p:txBody>
          <a:bodyPr/>
          <a:lstStyle/>
          <a:p>
            <a:r>
              <a:rPr lang="en-SG" b="1" dirty="0"/>
              <a:t>Permissions and settings: </a:t>
            </a:r>
          </a:p>
          <a:p>
            <a:pPr marL="609600" lvl="1" indent="0">
              <a:buNone/>
            </a:pPr>
            <a:r>
              <a:rPr lang="en-US" dirty="0"/>
              <a:t>By unchecking "Block all public access" in Amazon S3, I've enabled unrestricted public access to my website's content so that everyone can have access</a:t>
            </a:r>
          </a:p>
          <a:p>
            <a:pPr marL="609600" lvl="1" indent="0">
              <a:buNone/>
            </a:pPr>
            <a:endParaRPr lang="en-US" dirty="0"/>
          </a:p>
          <a:p>
            <a:pPr marL="609600" lvl="1" indent="0">
              <a:buNone/>
            </a:pPr>
            <a:r>
              <a:rPr lang="en-US" dirty="0"/>
              <a:t>Enabled Static hosting</a:t>
            </a:r>
            <a:endParaRPr lang="en-SG" dirty="0"/>
          </a:p>
        </p:txBody>
      </p:sp>
      <p:pic>
        <p:nvPicPr>
          <p:cNvPr id="5" name="Picture 4" descr="A screenshot of a computer&#10;&#10;Description automatically generated">
            <a:extLst>
              <a:ext uri="{FF2B5EF4-FFF2-40B4-BE49-F238E27FC236}">
                <a16:creationId xmlns:a16="http://schemas.microsoft.com/office/drawing/2014/main" id="{90D4FF47-C603-87DC-7C17-3D391D07BD7B}"/>
              </a:ext>
            </a:extLst>
          </p:cNvPr>
          <p:cNvPicPr>
            <a:picLocks noChangeAspect="1"/>
          </p:cNvPicPr>
          <p:nvPr/>
        </p:nvPicPr>
        <p:blipFill>
          <a:blip r:embed="rId2"/>
          <a:stretch>
            <a:fillRect/>
          </a:stretch>
        </p:blipFill>
        <p:spPr>
          <a:xfrm>
            <a:off x="718456" y="3228192"/>
            <a:ext cx="3834444" cy="1100289"/>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13D3BF55-3462-15C3-E563-C55D23B9160C}"/>
              </a:ext>
            </a:extLst>
          </p:cNvPr>
          <p:cNvPicPr>
            <a:picLocks noChangeAspect="1"/>
          </p:cNvPicPr>
          <p:nvPr/>
        </p:nvPicPr>
        <p:blipFill>
          <a:blip r:embed="rId3"/>
          <a:stretch>
            <a:fillRect/>
          </a:stretch>
        </p:blipFill>
        <p:spPr>
          <a:xfrm>
            <a:off x="4615472" y="2571750"/>
            <a:ext cx="3874356" cy="86890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8B583D2-3952-147C-69F6-3F44DAD3368D}"/>
              </a:ext>
            </a:extLst>
          </p:cNvPr>
          <p:cNvPicPr>
            <a:picLocks noChangeAspect="1"/>
          </p:cNvPicPr>
          <p:nvPr/>
        </p:nvPicPr>
        <p:blipFill>
          <a:blip r:embed="rId4"/>
          <a:stretch>
            <a:fillRect/>
          </a:stretch>
        </p:blipFill>
        <p:spPr>
          <a:xfrm>
            <a:off x="4871835" y="3490647"/>
            <a:ext cx="3361630" cy="1072334"/>
          </a:xfrm>
          <a:prstGeom prst="rect">
            <a:avLst/>
          </a:prstGeom>
        </p:spPr>
      </p:pic>
    </p:spTree>
    <p:extLst>
      <p:ext uri="{BB962C8B-B14F-4D97-AF65-F5344CB8AC3E}">
        <p14:creationId xmlns:p14="http://schemas.microsoft.com/office/powerpoint/2010/main" val="401453616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title"/>
          </p:nvPr>
        </p:nvSpPr>
        <p:spPr>
          <a:xfrm>
            <a:off x="787331" y="2499650"/>
            <a:ext cx="36357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VIDEO DEMO</a:t>
            </a:r>
            <a:endParaRPr dirty="0"/>
          </a:p>
        </p:txBody>
      </p:sp>
      <p:sp>
        <p:nvSpPr>
          <p:cNvPr id="281" name="Google Shape;281;p30"/>
          <p:cNvSpPr txBox="1">
            <a:spLocks noGrp="1"/>
          </p:cNvSpPr>
          <p:nvPr>
            <p:ph type="subTitle" idx="1"/>
          </p:nvPr>
        </p:nvSpPr>
        <p:spPr>
          <a:xfrm>
            <a:off x="787325" y="3186650"/>
            <a:ext cx="36357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hlinkClick r:id="rId3"/>
              </a:rPr>
              <a:t>https://youtu.be/qrThBnlo0z8</a:t>
            </a:r>
            <a:endParaRPr lang="en-SG"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C038ECF-484B-1DE8-7758-A8BAE9211CDA}"/>
              </a:ext>
            </a:extLst>
          </p:cNvPr>
          <p:cNvPicPr>
            <a:picLocks noChangeAspect="1"/>
          </p:cNvPicPr>
          <p:nvPr/>
        </p:nvPicPr>
        <p:blipFill>
          <a:blip r:embed="rId4"/>
          <a:stretch>
            <a:fillRect/>
          </a:stretch>
        </p:blipFill>
        <p:spPr>
          <a:xfrm>
            <a:off x="4423025" y="1418278"/>
            <a:ext cx="3855586" cy="2162743"/>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5"/>
          <p:cNvSpPr txBox="1">
            <a:spLocks noGrp="1"/>
          </p:cNvSpPr>
          <p:nvPr>
            <p:ph type="title"/>
          </p:nvPr>
        </p:nvSpPr>
        <p:spPr>
          <a:xfrm>
            <a:off x="902955" y="1896450"/>
            <a:ext cx="3434700" cy="67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453" name="Google Shape;453;p45"/>
          <p:cNvSpPr txBox="1"/>
          <p:nvPr/>
        </p:nvSpPr>
        <p:spPr>
          <a:xfrm>
            <a:off x="1086900" y="4046470"/>
            <a:ext cx="3000000" cy="252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2"/>
                </a:solidFill>
                <a:latin typeface="Manrope"/>
                <a:ea typeface="Manrope"/>
                <a:cs typeface="Manrope"/>
                <a:sym typeface="Manrope"/>
              </a:rPr>
              <a:t>Please keep this slide for attribution</a:t>
            </a:r>
            <a:endParaRPr sz="1200">
              <a:solidFill>
                <a:schemeClr val="dk2"/>
              </a:solidFill>
              <a:latin typeface="Manrope"/>
              <a:ea typeface="Manrope"/>
              <a:cs typeface="Manrope"/>
              <a:sym typeface="Manrope"/>
            </a:endParaRPr>
          </a:p>
        </p:txBody>
      </p:sp>
      <p:pic>
        <p:nvPicPr>
          <p:cNvPr id="454" name="Google Shape;454;p45"/>
          <p:cNvPicPr preferRelativeResize="0"/>
          <p:nvPr/>
        </p:nvPicPr>
        <p:blipFill rotWithShape="1">
          <a:blip r:embed="rId3">
            <a:alphaModFix/>
          </a:blip>
          <a:srcRect l="354" t="21629" r="1201" b="5811"/>
          <a:stretch/>
        </p:blipFill>
        <p:spPr>
          <a:xfrm>
            <a:off x="4588410" y="546354"/>
            <a:ext cx="3922776" cy="4050792"/>
          </a:xfrm>
          <a:prstGeom prst="rect">
            <a:avLst/>
          </a:prstGeom>
          <a:noFill/>
          <a:ln w="1905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4F7DD-BE09-CA40-1247-A3F03A608B28}"/>
              </a:ext>
            </a:extLst>
          </p:cNvPr>
          <p:cNvSpPr>
            <a:spLocks noGrp="1"/>
          </p:cNvSpPr>
          <p:nvPr>
            <p:ph type="title"/>
          </p:nvPr>
        </p:nvSpPr>
        <p:spPr/>
        <p:txBody>
          <a:bodyPr/>
          <a:lstStyle/>
          <a:p>
            <a:r>
              <a:rPr lang="en-SG" dirty="0"/>
              <a:t>INTRODUCTION</a:t>
            </a:r>
          </a:p>
        </p:txBody>
      </p:sp>
      <p:sp>
        <p:nvSpPr>
          <p:cNvPr id="3" name="Text Placeholder 2">
            <a:extLst>
              <a:ext uri="{FF2B5EF4-FFF2-40B4-BE49-F238E27FC236}">
                <a16:creationId xmlns:a16="http://schemas.microsoft.com/office/drawing/2014/main" id="{F280B455-FB05-0AAA-4DAC-A98E6C99B3D9}"/>
              </a:ext>
            </a:extLst>
          </p:cNvPr>
          <p:cNvSpPr>
            <a:spLocks noGrp="1"/>
          </p:cNvSpPr>
          <p:nvPr>
            <p:ph type="body" idx="1"/>
          </p:nvPr>
        </p:nvSpPr>
        <p:spPr/>
        <p:txBody>
          <a:bodyPr/>
          <a:lstStyle/>
          <a:p>
            <a:r>
              <a:rPr lang="en-US" sz="1100" dirty="0"/>
              <a:t>In our modern, fast-paced society, uncovering the ideal recipe can pose a challenge. As passionate cooking aficionados and food enthusiasts, the quest for novel and delightful dishes is a constant pursuit, often fraught with difficulty. This inspired me to create </a:t>
            </a:r>
            <a:r>
              <a:rPr lang="en-US" sz="1100" dirty="0" err="1"/>
              <a:t>Flavour</a:t>
            </a:r>
            <a:r>
              <a:rPr lang="en-US" sz="1100" dirty="0"/>
              <a:t> Fusion, a unique online platform tailored to assist individuals in discovering exceptional recipes on a personalized level. </a:t>
            </a:r>
            <a:endParaRPr lang="en-SG" sz="1100" dirty="0"/>
          </a:p>
        </p:txBody>
      </p:sp>
      <p:sp>
        <p:nvSpPr>
          <p:cNvPr id="4" name="Text Placeholder 3">
            <a:extLst>
              <a:ext uri="{FF2B5EF4-FFF2-40B4-BE49-F238E27FC236}">
                <a16:creationId xmlns:a16="http://schemas.microsoft.com/office/drawing/2014/main" id="{2D3D52A9-A670-29E8-E432-2D15579AADA9}"/>
              </a:ext>
            </a:extLst>
          </p:cNvPr>
          <p:cNvSpPr>
            <a:spLocks noGrp="1"/>
          </p:cNvSpPr>
          <p:nvPr>
            <p:ph type="body" idx="2"/>
          </p:nvPr>
        </p:nvSpPr>
        <p:spPr/>
        <p:txBody>
          <a:bodyPr/>
          <a:lstStyle/>
          <a:p>
            <a:endParaRPr lang="en-SG" dirty="0"/>
          </a:p>
        </p:txBody>
      </p:sp>
      <p:pic>
        <p:nvPicPr>
          <p:cNvPr id="7" name="Picture 6">
            <a:extLst>
              <a:ext uri="{FF2B5EF4-FFF2-40B4-BE49-F238E27FC236}">
                <a16:creationId xmlns:a16="http://schemas.microsoft.com/office/drawing/2014/main" id="{08679482-8A32-7684-2EF2-9FEE29D18542}"/>
              </a:ext>
            </a:extLst>
          </p:cNvPr>
          <p:cNvPicPr>
            <a:picLocks noChangeAspect="1"/>
          </p:cNvPicPr>
          <p:nvPr/>
        </p:nvPicPr>
        <p:blipFill>
          <a:blip r:embed="rId2"/>
          <a:stretch>
            <a:fillRect/>
          </a:stretch>
        </p:blipFill>
        <p:spPr>
          <a:xfrm>
            <a:off x="4814565" y="1162454"/>
            <a:ext cx="3476170" cy="3350878"/>
          </a:xfrm>
          <a:prstGeom prst="rect">
            <a:avLst/>
          </a:prstGeom>
        </p:spPr>
      </p:pic>
    </p:spTree>
    <p:extLst>
      <p:ext uri="{BB962C8B-B14F-4D97-AF65-F5344CB8AC3E}">
        <p14:creationId xmlns:p14="http://schemas.microsoft.com/office/powerpoint/2010/main" val="19089525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A906-4548-2F7D-FB25-6461EB6EC2B4}"/>
              </a:ext>
            </a:extLst>
          </p:cNvPr>
          <p:cNvSpPr>
            <a:spLocks noGrp="1"/>
          </p:cNvSpPr>
          <p:nvPr>
            <p:ph type="title"/>
          </p:nvPr>
        </p:nvSpPr>
        <p:spPr/>
        <p:txBody>
          <a:bodyPr/>
          <a:lstStyle/>
          <a:p>
            <a:r>
              <a:rPr lang="en-SG" dirty="0"/>
              <a:t>Features </a:t>
            </a:r>
          </a:p>
        </p:txBody>
      </p:sp>
      <p:sp>
        <p:nvSpPr>
          <p:cNvPr id="3" name="Text Placeholder 2">
            <a:extLst>
              <a:ext uri="{FF2B5EF4-FFF2-40B4-BE49-F238E27FC236}">
                <a16:creationId xmlns:a16="http://schemas.microsoft.com/office/drawing/2014/main" id="{4F6C0865-21ED-6A8C-8897-B8673E25B5BF}"/>
              </a:ext>
            </a:extLst>
          </p:cNvPr>
          <p:cNvSpPr>
            <a:spLocks noGrp="1"/>
          </p:cNvSpPr>
          <p:nvPr>
            <p:ph type="body" idx="1"/>
          </p:nvPr>
        </p:nvSpPr>
        <p:spPr>
          <a:xfrm>
            <a:off x="529771" y="1101675"/>
            <a:ext cx="4023129" cy="3780972"/>
          </a:xfrm>
        </p:spPr>
        <p:txBody>
          <a:bodyPr/>
          <a:lstStyle/>
          <a:p>
            <a:r>
              <a:rPr lang="en-SG" sz="1100" dirty="0"/>
              <a:t>Recipes page – display list of recipes</a:t>
            </a:r>
          </a:p>
          <a:p>
            <a:pPr marL="146050" indent="0">
              <a:buNone/>
            </a:pPr>
            <a:endParaRPr lang="en-SG" sz="1100" dirty="0"/>
          </a:p>
          <a:p>
            <a:r>
              <a:rPr lang="en-SG" sz="1100" dirty="0"/>
              <a:t>Dropdown Categories for Filtering – ‘salad, chicken, beef etc’</a:t>
            </a:r>
          </a:p>
          <a:p>
            <a:endParaRPr lang="en-SG" sz="1100" dirty="0"/>
          </a:p>
          <a:p>
            <a:r>
              <a:rPr lang="en-SG" sz="1100" dirty="0"/>
              <a:t>Search Bar Functionality – filtering based on search query</a:t>
            </a:r>
          </a:p>
          <a:p>
            <a:endParaRPr lang="en-SG" sz="1100" dirty="0"/>
          </a:p>
          <a:p>
            <a:r>
              <a:rPr lang="en-SG" sz="1100" dirty="0"/>
              <a:t>Add Recipe Functionality – allow users to post recipes</a:t>
            </a:r>
          </a:p>
          <a:p>
            <a:endParaRPr lang="en-SG" sz="1100" dirty="0"/>
          </a:p>
          <a:p>
            <a:r>
              <a:rPr lang="en-SG" sz="1100" dirty="0"/>
              <a:t>Recipe Details in Cards – show all recipe details (time taken, ingredients etc)</a:t>
            </a:r>
          </a:p>
          <a:p>
            <a:endParaRPr lang="en-SG" sz="1100" dirty="0"/>
          </a:p>
          <a:p>
            <a:r>
              <a:rPr lang="en-SG" sz="1100" dirty="0"/>
              <a:t>Food Culture Section – food culture articles</a:t>
            </a:r>
          </a:p>
          <a:p>
            <a:endParaRPr lang="en-SG" sz="1100" dirty="0"/>
          </a:p>
          <a:p>
            <a:r>
              <a:rPr lang="en-SG" sz="1100" dirty="0"/>
              <a:t>About Us Page –about website information</a:t>
            </a:r>
          </a:p>
          <a:p>
            <a:pPr marL="146050" indent="0">
              <a:buNone/>
            </a:pPr>
            <a:endParaRPr lang="en-SG" sz="1100" dirty="0"/>
          </a:p>
          <a:p>
            <a:r>
              <a:rPr lang="en-SG" sz="1100" dirty="0"/>
              <a:t>Log In/Sign Up – user account creation and log in</a:t>
            </a:r>
          </a:p>
        </p:txBody>
      </p:sp>
      <p:sp>
        <p:nvSpPr>
          <p:cNvPr id="4" name="Text Placeholder 3">
            <a:extLst>
              <a:ext uri="{FF2B5EF4-FFF2-40B4-BE49-F238E27FC236}">
                <a16:creationId xmlns:a16="http://schemas.microsoft.com/office/drawing/2014/main" id="{6B08A4DA-C553-A9A3-C1D3-554E55DFAF4E}"/>
              </a:ext>
            </a:extLst>
          </p:cNvPr>
          <p:cNvSpPr>
            <a:spLocks noGrp="1"/>
          </p:cNvSpPr>
          <p:nvPr>
            <p:ph type="body" idx="2"/>
          </p:nvPr>
        </p:nvSpPr>
        <p:spPr>
          <a:xfrm>
            <a:off x="4552900" y="1101675"/>
            <a:ext cx="3931800" cy="3460500"/>
          </a:xfrm>
        </p:spPr>
        <p:txBody>
          <a:bodyPr/>
          <a:lstStyle/>
          <a:p>
            <a:endParaRPr lang="en-SG" dirty="0"/>
          </a:p>
        </p:txBody>
      </p:sp>
      <p:pic>
        <p:nvPicPr>
          <p:cNvPr id="5" name="Picture 4" descr="A screenshot of a recipe&#10;&#10;Description automatically generated">
            <a:extLst>
              <a:ext uri="{FF2B5EF4-FFF2-40B4-BE49-F238E27FC236}">
                <a16:creationId xmlns:a16="http://schemas.microsoft.com/office/drawing/2014/main" id="{221A72FE-6D9E-2F42-88A0-815FDEF8BA4E}"/>
              </a:ext>
            </a:extLst>
          </p:cNvPr>
          <p:cNvPicPr>
            <a:picLocks noChangeAspect="1"/>
          </p:cNvPicPr>
          <p:nvPr/>
        </p:nvPicPr>
        <p:blipFill>
          <a:blip r:embed="rId2"/>
          <a:stretch>
            <a:fillRect/>
          </a:stretch>
        </p:blipFill>
        <p:spPr>
          <a:xfrm>
            <a:off x="4768125" y="1101674"/>
            <a:ext cx="2355442" cy="1749900"/>
          </a:xfrm>
          <a:prstGeom prst="rect">
            <a:avLst/>
          </a:prstGeom>
        </p:spPr>
      </p:pic>
      <p:pic>
        <p:nvPicPr>
          <p:cNvPr id="6" name="Picture 5" descr="A close up of food&#10;&#10;Description automatically generated">
            <a:extLst>
              <a:ext uri="{FF2B5EF4-FFF2-40B4-BE49-F238E27FC236}">
                <a16:creationId xmlns:a16="http://schemas.microsoft.com/office/drawing/2014/main" id="{E1D2CEBE-B743-5759-0D34-4A922A1B1551}"/>
              </a:ext>
            </a:extLst>
          </p:cNvPr>
          <p:cNvPicPr>
            <a:picLocks noChangeAspect="1"/>
          </p:cNvPicPr>
          <p:nvPr/>
        </p:nvPicPr>
        <p:blipFill>
          <a:blip r:embed="rId3"/>
          <a:stretch>
            <a:fillRect/>
          </a:stretch>
        </p:blipFill>
        <p:spPr>
          <a:xfrm>
            <a:off x="7338792" y="1172280"/>
            <a:ext cx="729933" cy="1608687"/>
          </a:xfrm>
          <a:prstGeom prst="rect">
            <a:avLst/>
          </a:prstGeom>
        </p:spPr>
      </p:pic>
      <p:pic>
        <p:nvPicPr>
          <p:cNvPr id="7" name="Picture 6" descr="A screenshot of a recipe&#10;&#10;Description automatically generated">
            <a:extLst>
              <a:ext uri="{FF2B5EF4-FFF2-40B4-BE49-F238E27FC236}">
                <a16:creationId xmlns:a16="http://schemas.microsoft.com/office/drawing/2014/main" id="{C6FF4AEC-2FC1-9BB9-3033-C4854B71D24C}"/>
              </a:ext>
            </a:extLst>
          </p:cNvPr>
          <p:cNvPicPr>
            <a:picLocks noChangeAspect="1"/>
          </p:cNvPicPr>
          <p:nvPr/>
        </p:nvPicPr>
        <p:blipFill>
          <a:blip r:embed="rId4"/>
          <a:stretch>
            <a:fillRect/>
          </a:stretch>
        </p:blipFill>
        <p:spPr>
          <a:xfrm>
            <a:off x="4979656" y="2992161"/>
            <a:ext cx="1694194" cy="1414436"/>
          </a:xfrm>
          <a:prstGeom prst="rect">
            <a:avLst/>
          </a:prstGeom>
        </p:spPr>
      </p:pic>
      <p:pic>
        <p:nvPicPr>
          <p:cNvPr id="9" name="Picture 8">
            <a:extLst>
              <a:ext uri="{FF2B5EF4-FFF2-40B4-BE49-F238E27FC236}">
                <a16:creationId xmlns:a16="http://schemas.microsoft.com/office/drawing/2014/main" id="{92C04411-3CCD-93CF-7437-C6F69ADE37CB}"/>
              </a:ext>
            </a:extLst>
          </p:cNvPr>
          <p:cNvPicPr>
            <a:picLocks noChangeAspect="1"/>
          </p:cNvPicPr>
          <p:nvPr/>
        </p:nvPicPr>
        <p:blipFill>
          <a:blip r:embed="rId5"/>
          <a:stretch>
            <a:fillRect/>
          </a:stretch>
        </p:blipFill>
        <p:spPr>
          <a:xfrm>
            <a:off x="6850743" y="2851574"/>
            <a:ext cx="1457064" cy="1713088"/>
          </a:xfrm>
          <a:prstGeom prst="rect">
            <a:avLst/>
          </a:prstGeom>
        </p:spPr>
      </p:pic>
    </p:spTree>
    <p:extLst>
      <p:ext uri="{BB962C8B-B14F-4D97-AF65-F5344CB8AC3E}">
        <p14:creationId xmlns:p14="http://schemas.microsoft.com/office/powerpoint/2010/main" val="1225768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B38F-D605-D156-6D9D-B99E0CFCB67E}"/>
              </a:ext>
            </a:extLst>
          </p:cNvPr>
          <p:cNvSpPr>
            <a:spLocks noGrp="1"/>
          </p:cNvSpPr>
          <p:nvPr>
            <p:ph type="title"/>
          </p:nvPr>
        </p:nvSpPr>
        <p:spPr>
          <a:xfrm>
            <a:off x="621100" y="579775"/>
            <a:ext cx="7901700" cy="572700"/>
          </a:xfrm>
        </p:spPr>
        <p:txBody>
          <a:bodyPr/>
          <a:lstStyle/>
          <a:p>
            <a:r>
              <a:rPr lang="en-SG" dirty="0"/>
              <a:t>Creation of Database (DynamoDB)</a:t>
            </a:r>
          </a:p>
        </p:txBody>
      </p:sp>
      <p:sp>
        <p:nvSpPr>
          <p:cNvPr id="3" name="Text Placeholder 2">
            <a:extLst>
              <a:ext uri="{FF2B5EF4-FFF2-40B4-BE49-F238E27FC236}">
                <a16:creationId xmlns:a16="http://schemas.microsoft.com/office/drawing/2014/main" id="{0CB22EA4-1DC3-C05F-98D7-D8246788BCEF}"/>
              </a:ext>
            </a:extLst>
          </p:cNvPr>
          <p:cNvSpPr>
            <a:spLocks noGrp="1"/>
          </p:cNvSpPr>
          <p:nvPr>
            <p:ph type="body" idx="1"/>
          </p:nvPr>
        </p:nvSpPr>
        <p:spPr>
          <a:xfrm>
            <a:off x="621100" y="1152475"/>
            <a:ext cx="3931800" cy="3460500"/>
          </a:xfrm>
        </p:spPr>
        <p:txBody>
          <a:bodyPr/>
          <a:lstStyle/>
          <a:p>
            <a:r>
              <a:rPr lang="en-SG" sz="1100" dirty="0"/>
              <a:t>Employed Amazon DynamoDB for organized recipe data management.</a:t>
            </a:r>
          </a:p>
          <a:p>
            <a:pPr marL="146050" indent="0">
              <a:buNone/>
            </a:pPr>
            <a:endParaRPr lang="en-SG" sz="1100" dirty="0"/>
          </a:p>
          <a:p>
            <a:r>
              <a:rPr lang="en-SG" sz="1100" dirty="0"/>
              <a:t>Utilized separate DynamoDB tables for recipe details and food culture information.</a:t>
            </a:r>
          </a:p>
          <a:p>
            <a:pPr marL="146050" indent="0">
              <a:buNone/>
            </a:pPr>
            <a:endParaRPr lang="en-SG" sz="1100" dirty="0"/>
          </a:p>
          <a:p>
            <a:r>
              <a:rPr lang="en-SG" sz="1100" dirty="0"/>
              <a:t>Enhanced user experience and website responsiveness through streamlined data storage.</a:t>
            </a:r>
          </a:p>
          <a:p>
            <a:endParaRPr lang="en-SG" sz="1100" dirty="0"/>
          </a:p>
          <a:p>
            <a:r>
              <a:rPr lang="en-US" sz="1100" dirty="0"/>
              <a:t>Stored essential recipe details in the recipes table, including category, ingredients, image, info, name etc.</a:t>
            </a:r>
          </a:p>
          <a:p>
            <a:endParaRPr lang="en-US" sz="1100" dirty="0"/>
          </a:p>
          <a:p>
            <a:r>
              <a:rPr lang="en-SG" sz="1100" dirty="0"/>
              <a:t>I used  DynamoDB to store website data because of its seamless integration with AWS services like Lambda, enabling smooth backend interaction. It accommodates diverse data types within a single table, enhancing adaptability and user experience.</a:t>
            </a:r>
          </a:p>
        </p:txBody>
      </p:sp>
      <p:sp>
        <p:nvSpPr>
          <p:cNvPr id="4" name="Text Placeholder 3">
            <a:extLst>
              <a:ext uri="{FF2B5EF4-FFF2-40B4-BE49-F238E27FC236}">
                <a16:creationId xmlns:a16="http://schemas.microsoft.com/office/drawing/2014/main" id="{F97DA343-57A7-292C-554D-0715B8D5F1DA}"/>
              </a:ext>
            </a:extLst>
          </p:cNvPr>
          <p:cNvSpPr>
            <a:spLocks noGrp="1"/>
          </p:cNvSpPr>
          <p:nvPr>
            <p:ph type="body" idx="2"/>
          </p:nvPr>
        </p:nvSpPr>
        <p:spPr/>
        <p:txBody>
          <a:bodyPr/>
          <a:lstStyle/>
          <a:p>
            <a:r>
              <a:rPr lang="en-SG" dirty="0"/>
              <a:t>Recipes table</a:t>
            </a:r>
          </a:p>
        </p:txBody>
      </p:sp>
      <p:pic>
        <p:nvPicPr>
          <p:cNvPr id="5" name="Picture 4" descr="A screenshot of a computer&#10;&#10;Description automatically generated">
            <a:extLst>
              <a:ext uri="{FF2B5EF4-FFF2-40B4-BE49-F238E27FC236}">
                <a16:creationId xmlns:a16="http://schemas.microsoft.com/office/drawing/2014/main" id="{8002EB2A-46D9-EA5B-70C4-94047206BB43}"/>
              </a:ext>
            </a:extLst>
          </p:cNvPr>
          <p:cNvPicPr>
            <a:picLocks noChangeAspect="1"/>
          </p:cNvPicPr>
          <p:nvPr/>
        </p:nvPicPr>
        <p:blipFill>
          <a:blip r:embed="rId2"/>
          <a:stretch>
            <a:fillRect/>
          </a:stretch>
        </p:blipFill>
        <p:spPr>
          <a:xfrm>
            <a:off x="4674140" y="1725175"/>
            <a:ext cx="3626392" cy="2014123"/>
          </a:xfrm>
          <a:prstGeom prst="rect">
            <a:avLst/>
          </a:prstGeom>
        </p:spPr>
      </p:pic>
    </p:spTree>
    <p:extLst>
      <p:ext uri="{BB962C8B-B14F-4D97-AF65-F5344CB8AC3E}">
        <p14:creationId xmlns:p14="http://schemas.microsoft.com/office/powerpoint/2010/main" val="3638368469"/>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59DC-8B64-20E1-98CE-7DBBD8CECB6B}"/>
              </a:ext>
            </a:extLst>
          </p:cNvPr>
          <p:cNvSpPr>
            <a:spLocks noGrp="1"/>
          </p:cNvSpPr>
          <p:nvPr>
            <p:ph type="title"/>
          </p:nvPr>
        </p:nvSpPr>
        <p:spPr/>
        <p:txBody>
          <a:bodyPr/>
          <a:lstStyle/>
          <a:p>
            <a:r>
              <a:rPr lang="en-SG" dirty="0"/>
              <a:t>Lambda Functions</a:t>
            </a:r>
          </a:p>
        </p:txBody>
      </p:sp>
      <p:sp>
        <p:nvSpPr>
          <p:cNvPr id="3" name="Text Placeholder 2">
            <a:extLst>
              <a:ext uri="{FF2B5EF4-FFF2-40B4-BE49-F238E27FC236}">
                <a16:creationId xmlns:a16="http://schemas.microsoft.com/office/drawing/2014/main" id="{2CBB24C3-F02D-389A-E050-5152D3EEF8FD}"/>
              </a:ext>
            </a:extLst>
          </p:cNvPr>
          <p:cNvSpPr>
            <a:spLocks noGrp="1"/>
          </p:cNvSpPr>
          <p:nvPr>
            <p:ph type="body" idx="1"/>
          </p:nvPr>
        </p:nvSpPr>
        <p:spPr/>
        <p:txBody>
          <a:bodyPr/>
          <a:lstStyle/>
          <a:p>
            <a:r>
              <a:rPr lang="en-US" dirty="0"/>
              <a:t>I used AWS Lambda to write my functions. It takes care of important tasks like getting recipes, using filters, and adding new recipes. Instead of a regular server, I have these handy Lambda functions to handle requests and do the work.</a:t>
            </a:r>
          </a:p>
          <a:p>
            <a:endParaRPr lang="en-US" dirty="0"/>
          </a:p>
          <a:p>
            <a:endParaRPr lang="en-SG" dirty="0"/>
          </a:p>
        </p:txBody>
      </p:sp>
      <p:sp>
        <p:nvSpPr>
          <p:cNvPr id="4" name="Text Placeholder 3">
            <a:extLst>
              <a:ext uri="{FF2B5EF4-FFF2-40B4-BE49-F238E27FC236}">
                <a16:creationId xmlns:a16="http://schemas.microsoft.com/office/drawing/2014/main" id="{18628BFF-C2F5-58D8-ACB5-E7679CAA533D}"/>
              </a:ext>
            </a:extLst>
          </p:cNvPr>
          <p:cNvSpPr>
            <a:spLocks noGrp="1"/>
          </p:cNvSpPr>
          <p:nvPr>
            <p:ph type="body" idx="2"/>
          </p:nvPr>
        </p:nvSpPr>
        <p:spPr/>
        <p:txBody>
          <a:bodyPr/>
          <a:lstStyle/>
          <a:p>
            <a:r>
              <a:rPr lang="en-US" sz="1050" b="1" dirty="0"/>
              <a:t>Fetching Recipes</a:t>
            </a:r>
            <a:r>
              <a:rPr lang="en-US" sz="1050" dirty="0"/>
              <a:t>: Lambda triggers when users request recipes, retrieving them from DynamoDB and sending them back. This avoids maintaining a separate server for retrieval, saving resources.</a:t>
            </a:r>
          </a:p>
          <a:p>
            <a:endParaRPr lang="en-US" sz="1050" dirty="0"/>
          </a:p>
          <a:p>
            <a:r>
              <a:rPr lang="en-US" sz="1050" b="1" dirty="0"/>
              <a:t>Applying Filters</a:t>
            </a:r>
            <a:r>
              <a:rPr lang="en-US" sz="1050" dirty="0"/>
              <a:t>: Lambda also filters recipes based on user preferences, easing server load and improving scalability.</a:t>
            </a:r>
          </a:p>
          <a:p>
            <a:endParaRPr lang="en-US" sz="1050" dirty="0"/>
          </a:p>
          <a:p>
            <a:r>
              <a:rPr lang="en-US" sz="1050" b="1" dirty="0"/>
              <a:t>Adding New Recipes</a:t>
            </a:r>
            <a:r>
              <a:rPr lang="en-US" sz="1050" dirty="0"/>
              <a:t>: Lambda manages new recipe submissions, ensuring proper storage in DynamoDB after validation and formatting.</a:t>
            </a:r>
          </a:p>
          <a:p>
            <a:endParaRPr lang="en-US" sz="1050" dirty="0"/>
          </a:p>
          <a:p>
            <a:r>
              <a:rPr lang="en-US" sz="1050" b="1" dirty="0"/>
              <a:t>Culture Articles</a:t>
            </a:r>
            <a:r>
              <a:rPr lang="en-US" sz="1050" dirty="0"/>
              <a:t>: User-requested articles are fetched from the database and returned through Lambda, enhancing content accessibility.</a:t>
            </a:r>
            <a:endParaRPr lang="en-SG" sz="1050" dirty="0"/>
          </a:p>
        </p:txBody>
      </p:sp>
      <p:pic>
        <p:nvPicPr>
          <p:cNvPr id="5" name="Picture 4" descr="A screenshot of a computer program&#10;&#10;Description automatically generated">
            <a:extLst>
              <a:ext uri="{FF2B5EF4-FFF2-40B4-BE49-F238E27FC236}">
                <a16:creationId xmlns:a16="http://schemas.microsoft.com/office/drawing/2014/main" id="{A811ACAA-7B3C-1A1E-EC72-D3733E04B262}"/>
              </a:ext>
            </a:extLst>
          </p:cNvPr>
          <p:cNvPicPr>
            <a:picLocks noChangeAspect="1"/>
          </p:cNvPicPr>
          <p:nvPr/>
        </p:nvPicPr>
        <p:blipFill>
          <a:blip r:embed="rId3"/>
          <a:stretch>
            <a:fillRect/>
          </a:stretch>
        </p:blipFill>
        <p:spPr>
          <a:xfrm>
            <a:off x="1045264" y="2437130"/>
            <a:ext cx="3226737" cy="1981945"/>
          </a:xfrm>
          <a:prstGeom prst="rect">
            <a:avLst/>
          </a:prstGeom>
        </p:spPr>
      </p:pic>
    </p:spTree>
    <p:extLst>
      <p:ext uri="{BB962C8B-B14F-4D97-AF65-F5344CB8AC3E}">
        <p14:creationId xmlns:p14="http://schemas.microsoft.com/office/powerpoint/2010/main" val="418564219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DC89-E062-2F68-679E-D7C6AD5EF2BC}"/>
              </a:ext>
            </a:extLst>
          </p:cNvPr>
          <p:cNvSpPr>
            <a:spLocks noGrp="1"/>
          </p:cNvSpPr>
          <p:nvPr>
            <p:ph type="title"/>
          </p:nvPr>
        </p:nvSpPr>
        <p:spPr/>
        <p:txBody>
          <a:bodyPr/>
          <a:lstStyle/>
          <a:p>
            <a:r>
              <a:rPr lang="en-SG" dirty="0"/>
              <a:t>Permissions and IAM Roles</a:t>
            </a:r>
          </a:p>
        </p:txBody>
      </p:sp>
      <p:sp>
        <p:nvSpPr>
          <p:cNvPr id="3" name="Text Placeholder 2">
            <a:extLst>
              <a:ext uri="{FF2B5EF4-FFF2-40B4-BE49-F238E27FC236}">
                <a16:creationId xmlns:a16="http://schemas.microsoft.com/office/drawing/2014/main" id="{F845B245-0A5D-561C-8E08-4911A292C0D1}"/>
              </a:ext>
            </a:extLst>
          </p:cNvPr>
          <p:cNvSpPr>
            <a:spLocks noGrp="1"/>
          </p:cNvSpPr>
          <p:nvPr>
            <p:ph type="body" idx="1"/>
          </p:nvPr>
        </p:nvSpPr>
        <p:spPr/>
        <p:txBody>
          <a:bodyPr/>
          <a:lstStyle/>
          <a:p>
            <a:r>
              <a:rPr lang="en-US" dirty="0"/>
              <a:t>For the execution role, I used an existing role which I created under the IAM roles console. I created a role with a set of permissions </a:t>
            </a:r>
          </a:p>
          <a:p>
            <a:endParaRPr lang="en-US" dirty="0"/>
          </a:p>
          <a:p>
            <a:r>
              <a:rPr lang="en-US" dirty="0"/>
              <a:t>I created a </a:t>
            </a:r>
            <a:r>
              <a:rPr lang="en-US" dirty="0" err="1"/>
              <a:t>getRecipes</a:t>
            </a:r>
            <a:r>
              <a:rPr lang="en-US" dirty="0"/>
              <a:t> role with the permission to have access to the DynamoDB so that it can access the table and get the items needed. Using this IAM role is good practice as It enhances security. </a:t>
            </a:r>
            <a:endParaRPr lang="en-SG" dirty="0"/>
          </a:p>
          <a:p>
            <a:endParaRPr lang="en-SG" dirty="0"/>
          </a:p>
        </p:txBody>
      </p:sp>
      <p:sp>
        <p:nvSpPr>
          <p:cNvPr id="4" name="Text Placeholder 3">
            <a:extLst>
              <a:ext uri="{FF2B5EF4-FFF2-40B4-BE49-F238E27FC236}">
                <a16:creationId xmlns:a16="http://schemas.microsoft.com/office/drawing/2014/main" id="{B091D332-C68B-5B09-E8F5-DB6997383DDD}"/>
              </a:ext>
            </a:extLst>
          </p:cNvPr>
          <p:cNvSpPr>
            <a:spLocks noGrp="1"/>
          </p:cNvSpPr>
          <p:nvPr>
            <p:ph type="body" idx="2"/>
          </p:nvPr>
        </p:nvSpPr>
        <p:spPr/>
        <p:txBody>
          <a:bodyPr/>
          <a:lstStyle/>
          <a:p>
            <a:endParaRPr lang="en-US" dirty="0"/>
          </a:p>
          <a:p>
            <a:r>
              <a:rPr lang="en-US" dirty="0"/>
              <a:t>IAM Role: The "</a:t>
            </a:r>
            <a:r>
              <a:rPr lang="en-US" dirty="0" err="1"/>
              <a:t>getRecipes</a:t>
            </a:r>
            <a:r>
              <a:rPr lang="en-US" dirty="0"/>
              <a:t>" IAM role functions as a permissions bundle that dictates what actions my Lambda function can perform within AWS resources. By assigning this role to the Lambda function, I grant it the authorization to interact with various AWS services, including DynamoDB.</a:t>
            </a:r>
            <a:endParaRPr lang="en-SG" dirty="0"/>
          </a:p>
        </p:txBody>
      </p:sp>
      <p:pic>
        <p:nvPicPr>
          <p:cNvPr id="5" name="Picture 4" descr="A white rectangular object with a white stripe&#10;&#10;Description automatically generated">
            <a:extLst>
              <a:ext uri="{FF2B5EF4-FFF2-40B4-BE49-F238E27FC236}">
                <a16:creationId xmlns:a16="http://schemas.microsoft.com/office/drawing/2014/main" id="{B0000FF0-93D9-F9C6-6F5F-A8C7606B8CA0}"/>
              </a:ext>
            </a:extLst>
          </p:cNvPr>
          <p:cNvPicPr>
            <a:picLocks noChangeAspect="1"/>
          </p:cNvPicPr>
          <p:nvPr/>
        </p:nvPicPr>
        <p:blipFill>
          <a:blip r:embed="rId2"/>
          <a:stretch>
            <a:fillRect/>
          </a:stretch>
        </p:blipFill>
        <p:spPr>
          <a:xfrm>
            <a:off x="1524202" y="3331465"/>
            <a:ext cx="6133800" cy="957155"/>
          </a:xfrm>
          <a:prstGeom prst="rect">
            <a:avLst/>
          </a:prstGeom>
        </p:spPr>
      </p:pic>
    </p:spTree>
    <p:extLst>
      <p:ext uri="{BB962C8B-B14F-4D97-AF65-F5344CB8AC3E}">
        <p14:creationId xmlns:p14="http://schemas.microsoft.com/office/powerpoint/2010/main" val="16423396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F461-EC81-F727-246F-6D053957A97A}"/>
              </a:ext>
            </a:extLst>
          </p:cNvPr>
          <p:cNvSpPr>
            <a:spLocks noGrp="1"/>
          </p:cNvSpPr>
          <p:nvPr>
            <p:ph type="title"/>
          </p:nvPr>
        </p:nvSpPr>
        <p:spPr/>
        <p:txBody>
          <a:bodyPr/>
          <a:lstStyle/>
          <a:p>
            <a:r>
              <a:rPr lang="en-SG" dirty="0"/>
              <a:t>API Gateways</a:t>
            </a:r>
          </a:p>
        </p:txBody>
      </p:sp>
      <p:sp>
        <p:nvSpPr>
          <p:cNvPr id="3" name="Text Placeholder 2">
            <a:extLst>
              <a:ext uri="{FF2B5EF4-FFF2-40B4-BE49-F238E27FC236}">
                <a16:creationId xmlns:a16="http://schemas.microsoft.com/office/drawing/2014/main" id="{38113CA8-FB85-1E6E-25CA-35608A9659F3}"/>
              </a:ext>
            </a:extLst>
          </p:cNvPr>
          <p:cNvSpPr>
            <a:spLocks noGrp="1"/>
          </p:cNvSpPr>
          <p:nvPr>
            <p:ph type="body" idx="1"/>
          </p:nvPr>
        </p:nvSpPr>
        <p:spPr>
          <a:xfrm>
            <a:off x="640150" y="1152475"/>
            <a:ext cx="3931800" cy="3460500"/>
          </a:xfrm>
        </p:spPr>
        <p:txBody>
          <a:bodyPr/>
          <a:lstStyle/>
          <a:p>
            <a:r>
              <a:rPr lang="en-SG" dirty="0"/>
              <a:t>Amazon API Gateway Integration:</a:t>
            </a:r>
          </a:p>
          <a:p>
            <a:pPr lvl="1"/>
            <a:r>
              <a:rPr lang="en-SG" dirty="0"/>
              <a:t>Utilized Amazon API Gateway to create and deploy APIs for my Lambda functions.</a:t>
            </a:r>
          </a:p>
          <a:p>
            <a:pPr lvl="1"/>
            <a:r>
              <a:rPr lang="en-SG" dirty="0"/>
              <a:t>API Gateway simplified infrastructure management and scaling, mapping RESTful endpoints directly to Lambda functions.</a:t>
            </a:r>
          </a:p>
          <a:p>
            <a:pPr lvl="1"/>
            <a:endParaRPr lang="en-SG" dirty="0"/>
          </a:p>
          <a:p>
            <a:r>
              <a:rPr lang="en-SG" dirty="0"/>
              <a:t>Seamless Lambda Function Triggering:</a:t>
            </a:r>
          </a:p>
          <a:p>
            <a:pPr lvl="1"/>
            <a:r>
              <a:rPr lang="en-SG" dirty="0"/>
              <a:t>Integrated each Lambda function with API Gateway.</a:t>
            </a:r>
          </a:p>
          <a:p>
            <a:pPr lvl="1"/>
            <a:r>
              <a:rPr lang="en-SG" dirty="0"/>
              <a:t>Incoming HTTP requests to API Gateway endpoints triggered corresponding Lambda functions, enabling user interactions like fetching recipes or applying filters.</a:t>
            </a:r>
          </a:p>
          <a:p>
            <a:pPr lvl="1"/>
            <a:endParaRPr lang="en-SG" dirty="0"/>
          </a:p>
          <a:p>
            <a:pPr lvl="1"/>
            <a:endParaRPr lang="en-SG" dirty="0"/>
          </a:p>
          <a:p>
            <a:pPr lvl="1"/>
            <a:endParaRPr lang="en-SG" dirty="0"/>
          </a:p>
          <a:p>
            <a:endParaRPr lang="en-SG" dirty="0"/>
          </a:p>
        </p:txBody>
      </p:sp>
      <p:sp>
        <p:nvSpPr>
          <p:cNvPr id="4" name="Text Placeholder 3">
            <a:extLst>
              <a:ext uri="{FF2B5EF4-FFF2-40B4-BE49-F238E27FC236}">
                <a16:creationId xmlns:a16="http://schemas.microsoft.com/office/drawing/2014/main" id="{DAF02756-C7B3-83BC-2DBA-573651C3105E}"/>
              </a:ext>
            </a:extLst>
          </p:cNvPr>
          <p:cNvSpPr>
            <a:spLocks noGrp="1"/>
          </p:cNvSpPr>
          <p:nvPr>
            <p:ph type="body" idx="2"/>
          </p:nvPr>
        </p:nvSpPr>
        <p:spPr/>
        <p:txBody>
          <a:bodyPr/>
          <a:lstStyle/>
          <a:p>
            <a:r>
              <a:rPr lang="en-US" dirty="0"/>
              <a:t>I chose the Lambda function integration type for API Gateway, enabling direct invocation of the function in response to API requests. I then established 'GET' and 'POST' methods for functions like fetching and posting recipes, culminating in the deployment of the API.</a:t>
            </a:r>
            <a:endParaRPr lang="en-SG" dirty="0"/>
          </a:p>
        </p:txBody>
      </p:sp>
      <p:pic>
        <p:nvPicPr>
          <p:cNvPr id="8" name="Picture 7" descr="A screenshot of a computer&#10;&#10;Description automatically generated">
            <a:extLst>
              <a:ext uri="{FF2B5EF4-FFF2-40B4-BE49-F238E27FC236}">
                <a16:creationId xmlns:a16="http://schemas.microsoft.com/office/drawing/2014/main" id="{0A6D5A5F-AF69-1B5A-930D-70E166108128}"/>
              </a:ext>
            </a:extLst>
          </p:cNvPr>
          <p:cNvPicPr>
            <a:picLocks noChangeAspect="1"/>
          </p:cNvPicPr>
          <p:nvPr/>
        </p:nvPicPr>
        <p:blipFill>
          <a:blip r:embed="rId2"/>
          <a:stretch>
            <a:fillRect/>
          </a:stretch>
        </p:blipFill>
        <p:spPr>
          <a:xfrm>
            <a:off x="5193522" y="2868281"/>
            <a:ext cx="3008539" cy="1601594"/>
          </a:xfrm>
          <a:prstGeom prst="rect">
            <a:avLst/>
          </a:prstGeom>
        </p:spPr>
      </p:pic>
    </p:spTree>
    <p:extLst>
      <p:ext uri="{BB962C8B-B14F-4D97-AF65-F5344CB8AC3E}">
        <p14:creationId xmlns:p14="http://schemas.microsoft.com/office/powerpoint/2010/main" val="283983098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24B9-B812-17DC-21C1-02D5A36B9A4A}"/>
              </a:ext>
            </a:extLst>
          </p:cNvPr>
          <p:cNvSpPr>
            <a:spLocks noGrp="1"/>
          </p:cNvSpPr>
          <p:nvPr>
            <p:ph type="title"/>
          </p:nvPr>
        </p:nvSpPr>
        <p:spPr/>
        <p:txBody>
          <a:bodyPr/>
          <a:lstStyle/>
          <a:p>
            <a:r>
              <a:rPr lang="en-SG" dirty="0"/>
              <a:t>Deployment Of APIs</a:t>
            </a:r>
          </a:p>
        </p:txBody>
      </p:sp>
      <p:sp>
        <p:nvSpPr>
          <p:cNvPr id="3" name="Text Placeholder 2">
            <a:extLst>
              <a:ext uri="{FF2B5EF4-FFF2-40B4-BE49-F238E27FC236}">
                <a16:creationId xmlns:a16="http://schemas.microsoft.com/office/drawing/2014/main" id="{25B839C3-9940-8D3A-5155-AD9800A00AA8}"/>
              </a:ext>
            </a:extLst>
          </p:cNvPr>
          <p:cNvSpPr>
            <a:spLocks noGrp="1"/>
          </p:cNvSpPr>
          <p:nvPr>
            <p:ph type="body" idx="1"/>
          </p:nvPr>
        </p:nvSpPr>
        <p:spPr/>
        <p:txBody>
          <a:bodyPr/>
          <a:lstStyle/>
          <a:p>
            <a:r>
              <a:rPr lang="en-US" sz="1100" b="1" dirty="0"/>
              <a:t>Resource Naming and CORS: </a:t>
            </a:r>
            <a:r>
              <a:rPr lang="en-US" sz="1100" dirty="0"/>
              <a:t>Assigned the resource name and paths such as ('/recipe') while enabling API CORS gateway. </a:t>
            </a:r>
          </a:p>
          <a:p>
            <a:pPr marL="146050" indent="0">
              <a:buNone/>
            </a:pPr>
            <a:endParaRPr lang="en-US" sz="1100" dirty="0"/>
          </a:p>
          <a:p>
            <a:r>
              <a:rPr lang="en-US" sz="1100" b="1" dirty="0"/>
              <a:t>Invoke URL for Frontend: </a:t>
            </a:r>
            <a:r>
              <a:rPr lang="en-US" sz="1100" dirty="0"/>
              <a:t>After deploying the API, obtained the invoke URL for accessing API data from the frontend.</a:t>
            </a:r>
          </a:p>
          <a:p>
            <a:endParaRPr lang="en-US" sz="1100" dirty="0"/>
          </a:p>
          <a:p>
            <a:r>
              <a:rPr lang="en-US" sz="1100" b="1" dirty="0"/>
              <a:t>CORS Significance: </a:t>
            </a:r>
            <a:r>
              <a:rPr lang="en-US" sz="1100" dirty="0"/>
              <a:t>Enabled CORS to prevent browser blockage of cross-origin requests, guaranteeing smooth interaction between frontend and backend APIs.</a:t>
            </a:r>
          </a:p>
          <a:p>
            <a:endParaRPr lang="en-US" sz="1100" dirty="0"/>
          </a:p>
          <a:p>
            <a:r>
              <a:rPr lang="en-US" sz="1100" dirty="0"/>
              <a:t>In the "Triggers" section of my Lambda function, I see the API endpoint, confirming successful integration with API Gateway. This integration lets my Lambda function respond to incoming HTTP requests directed at the API endpoint, executing its code accordingly.</a:t>
            </a:r>
            <a:endParaRPr lang="en-SG" sz="1100" dirty="0"/>
          </a:p>
        </p:txBody>
      </p:sp>
      <p:sp>
        <p:nvSpPr>
          <p:cNvPr id="4" name="Text Placeholder 3">
            <a:extLst>
              <a:ext uri="{FF2B5EF4-FFF2-40B4-BE49-F238E27FC236}">
                <a16:creationId xmlns:a16="http://schemas.microsoft.com/office/drawing/2014/main" id="{A41B4EEE-87C5-7877-3422-C5B10BB9C02E}"/>
              </a:ext>
            </a:extLst>
          </p:cNvPr>
          <p:cNvSpPr>
            <a:spLocks noGrp="1"/>
          </p:cNvSpPr>
          <p:nvPr>
            <p:ph type="body" idx="2"/>
          </p:nvPr>
        </p:nvSpPr>
        <p:spPr/>
        <p:txBody>
          <a:bodyPr/>
          <a:lstStyle/>
          <a:p>
            <a:endParaRPr lang="en-SG" dirty="0"/>
          </a:p>
        </p:txBody>
      </p:sp>
      <p:pic>
        <p:nvPicPr>
          <p:cNvPr id="5" name="Picture 4" descr="A screenshot of a computer&#10;&#10;Description automatically generated">
            <a:extLst>
              <a:ext uri="{FF2B5EF4-FFF2-40B4-BE49-F238E27FC236}">
                <a16:creationId xmlns:a16="http://schemas.microsoft.com/office/drawing/2014/main" id="{428455DE-8132-D03F-9C67-E037DFB52F9C}"/>
              </a:ext>
            </a:extLst>
          </p:cNvPr>
          <p:cNvPicPr>
            <a:picLocks noChangeAspect="1"/>
          </p:cNvPicPr>
          <p:nvPr/>
        </p:nvPicPr>
        <p:blipFill>
          <a:blip r:embed="rId2"/>
          <a:stretch>
            <a:fillRect/>
          </a:stretch>
        </p:blipFill>
        <p:spPr>
          <a:xfrm>
            <a:off x="4792889" y="1236962"/>
            <a:ext cx="2822525" cy="804183"/>
          </a:xfrm>
          <a:prstGeom prst="rect">
            <a:avLst/>
          </a:prstGeom>
        </p:spPr>
      </p:pic>
      <p:pic>
        <p:nvPicPr>
          <p:cNvPr id="6" name="Picture 5">
            <a:extLst>
              <a:ext uri="{FF2B5EF4-FFF2-40B4-BE49-F238E27FC236}">
                <a16:creationId xmlns:a16="http://schemas.microsoft.com/office/drawing/2014/main" id="{BA7B7E41-4DAD-B71E-5446-749178B432A6}"/>
              </a:ext>
            </a:extLst>
          </p:cNvPr>
          <p:cNvPicPr>
            <a:picLocks noChangeAspect="1"/>
          </p:cNvPicPr>
          <p:nvPr/>
        </p:nvPicPr>
        <p:blipFill>
          <a:blip r:embed="rId3"/>
          <a:stretch>
            <a:fillRect/>
          </a:stretch>
        </p:blipFill>
        <p:spPr>
          <a:xfrm>
            <a:off x="4792889" y="2181892"/>
            <a:ext cx="3435985" cy="42291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FFE79F8-30E6-2E9A-ADAB-505F197D57C8}"/>
              </a:ext>
            </a:extLst>
          </p:cNvPr>
          <p:cNvPicPr>
            <a:picLocks noChangeAspect="1"/>
          </p:cNvPicPr>
          <p:nvPr/>
        </p:nvPicPr>
        <p:blipFill>
          <a:blip r:embed="rId4"/>
          <a:stretch>
            <a:fillRect/>
          </a:stretch>
        </p:blipFill>
        <p:spPr>
          <a:xfrm>
            <a:off x="5001533" y="2745549"/>
            <a:ext cx="2890992" cy="1424194"/>
          </a:xfrm>
          <a:prstGeom prst="rect">
            <a:avLst/>
          </a:prstGeom>
        </p:spPr>
      </p:pic>
    </p:spTree>
    <p:extLst>
      <p:ext uri="{BB962C8B-B14F-4D97-AF65-F5344CB8AC3E}">
        <p14:creationId xmlns:p14="http://schemas.microsoft.com/office/powerpoint/2010/main" val="2883941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67C5-9110-9A07-0A2A-37D7879FD1C3}"/>
              </a:ext>
            </a:extLst>
          </p:cNvPr>
          <p:cNvSpPr>
            <a:spLocks noGrp="1"/>
          </p:cNvSpPr>
          <p:nvPr>
            <p:ph type="title"/>
          </p:nvPr>
        </p:nvSpPr>
        <p:spPr/>
        <p:txBody>
          <a:bodyPr/>
          <a:lstStyle/>
          <a:p>
            <a:r>
              <a:rPr lang="en-US" sz="3200" dirty="0"/>
              <a:t>List of APIs and Front-End Integration</a:t>
            </a:r>
            <a:endParaRPr lang="en-SG" sz="3200" dirty="0"/>
          </a:p>
        </p:txBody>
      </p:sp>
      <p:sp>
        <p:nvSpPr>
          <p:cNvPr id="3" name="Text Placeholder 2">
            <a:extLst>
              <a:ext uri="{FF2B5EF4-FFF2-40B4-BE49-F238E27FC236}">
                <a16:creationId xmlns:a16="http://schemas.microsoft.com/office/drawing/2014/main" id="{A219D79A-7741-8BE1-1168-6EC722C2856E}"/>
              </a:ext>
            </a:extLst>
          </p:cNvPr>
          <p:cNvSpPr>
            <a:spLocks noGrp="1"/>
          </p:cNvSpPr>
          <p:nvPr>
            <p:ph type="body" idx="1"/>
          </p:nvPr>
        </p:nvSpPr>
        <p:spPr/>
        <p:txBody>
          <a:bodyPr/>
          <a:lstStyle/>
          <a:p>
            <a:r>
              <a:rPr lang="en-US" dirty="0"/>
              <a:t>Fetch all recipes and filter by category: </a:t>
            </a:r>
            <a:r>
              <a:rPr lang="en-US" dirty="0">
                <a:highlight>
                  <a:srgbClr val="FFFF00"/>
                </a:highlight>
              </a:rPr>
              <a:t>[/recipes, /categories]</a:t>
            </a:r>
          </a:p>
          <a:p>
            <a:endParaRPr lang="en-US" dirty="0"/>
          </a:p>
          <a:p>
            <a:r>
              <a:rPr lang="en-US" dirty="0"/>
              <a:t>Posting recipes from the front end (form.js): I also added other validation to ensure user types in all the fields correctly. </a:t>
            </a:r>
            <a:r>
              <a:rPr lang="en-US" dirty="0">
                <a:highlight>
                  <a:srgbClr val="FFFF00"/>
                </a:highlight>
              </a:rPr>
              <a:t>[/add]</a:t>
            </a:r>
          </a:p>
          <a:p>
            <a:pPr marL="146050" indent="0">
              <a:buNone/>
            </a:pPr>
            <a:endParaRPr lang="en-US" dirty="0"/>
          </a:p>
          <a:p>
            <a:r>
              <a:rPr lang="en-US" dirty="0"/>
              <a:t>Filter based on search query: Included URL query string parameters like q (which stands for "query") in the search bar filter is a common convention used to pass search terms or criteria to APIs. URL query string might look like this: https://api.example.com/recipes?q=vegetarian </a:t>
            </a:r>
            <a:r>
              <a:rPr lang="en-US" dirty="0">
                <a:highlight>
                  <a:srgbClr val="FFFF00"/>
                </a:highlight>
              </a:rPr>
              <a:t>[/search]</a:t>
            </a:r>
          </a:p>
          <a:p>
            <a:pPr marL="146050" indent="0">
              <a:buNone/>
            </a:pPr>
            <a:endParaRPr lang="en-US" dirty="0">
              <a:highlight>
                <a:srgbClr val="FFFF00"/>
              </a:highlight>
            </a:endParaRPr>
          </a:p>
          <a:p>
            <a:r>
              <a:rPr lang="en-SG" dirty="0"/>
              <a:t>Fetch food culture articles: </a:t>
            </a:r>
            <a:r>
              <a:rPr lang="en-SG" dirty="0">
                <a:highlight>
                  <a:srgbClr val="FFFF00"/>
                </a:highlight>
              </a:rPr>
              <a:t>[/culture]</a:t>
            </a:r>
          </a:p>
        </p:txBody>
      </p:sp>
      <p:sp>
        <p:nvSpPr>
          <p:cNvPr id="4" name="Text Placeholder 3">
            <a:extLst>
              <a:ext uri="{FF2B5EF4-FFF2-40B4-BE49-F238E27FC236}">
                <a16:creationId xmlns:a16="http://schemas.microsoft.com/office/drawing/2014/main" id="{6F918DE2-FF8E-88EE-A852-3692925F75C5}"/>
              </a:ext>
            </a:extLst>
          </p:cNvPr>
          <p:cNvSpPr>
            <a:spLocks noGrp="1"/>
          </p:cNvSpPr>
          <p:nvPr>
            <p:ph type="body" idx="2"/>
          </p:nvPr>
        </p:nvSpPr>
        <p:spPr/>
        <p:txBody>
          <a:bodyPr/>
          <a:lstStyle/>
          <a:p>
            <a:r>
              <a:rPr lang="en-US" dirty="0"/>
              <a:t>I've elegantly displayed recipes on the frontend using Bootstrap cards and pop-up modals. By integrating API invoke URLs with paths, I've streamlined data retrieval from DynamoDB, enhancing user experience and scalability. The outcome is a stylish interface where users can easily explore and enjoy culinary delights.</a:t>
            </a:r>
            <a:endParaRPr lang="en-SG" dirty="0"/>
          </a:p>
        </p:txBody>
      </p:sp>
      <p:pic>
        <p:nvPicPr>
          <p:cNvPr id="6" name="Picture 5">
            <a:extLst>
              <a:ext uri="{FF2B5EF4-FFF2-40B4-BE49-F238E27FC236}">
                <a16:creationId xmlns:a16="http://schemas.microsoft.com/office/drawing/2014/main" id="{3D3E5044-DF63-1637-4D02-F45CB5659F59}"/>
              </a:ext>
            </a:extLst>
          </p:cNvPr>
          <p:cNvPicPr>
            <a:picLocks noChangeAspect="1"/>
          </p:cNvPicPr>
          <p:nvPr/>
        </p:nvPicPr>
        <p:blipFill>
          <a:blip r:embed="rId3"/>
          <a:stretch>
            <a:fillRect/>
          </a:stretch>
        </p:blipFill>
        <p:spPr>
          <a:xfrm>
            <a:off x="4971144" y="3178970"/>
            <a:ext cx="3302000" cy="1290905"/>
          </a:xfrm>
          <a:prstGeom prst="rect">
            <a:avLst/>
          </a:prstGeom>
        </p:spPr>
      </p:pic>
    </p:spTree>
    <p:extLst>
      <p:ext uri="{BB962C8B-B14F-4D97-AF65-F5344CB8AC3E}">
        <p14:creationId xmlns:p14="http://schemas.microsoft.com/office/powerpoint/2010/main" val="2064610614"/>
      </p:ext>
    </p:extLst>
  </p:cSld>
  <p:clrMapOvr>
    <a:masterClrMapping/>
  </p:clrMapOvr>
  <p:transition spd="slow">
    <p:cover/>
  </p:transition>
</p:sld>
</file>

<file path=ppt/theme/theme1.xml><?xml version="1.0" encoding="utf-8"?>
<a:theme xmlns:a="http://schemas.openxmlformats.org/drawingml/2006/main" name="Recipes for National Macadamia Nut Day by Slidesgo">
  <a:themeElements>
    <a:clrScheme name="Simple Light">
      <a:dk1>
        <a:srgbClr val="6A391B"/>
      </a:dk1>
      <a:lt1>
        <a:srgbClr val="FFF7F0"/>
      </a:lt1>
      <a:dk2>
        <a:srgbClr val="2E1A0E"/>
      </a:dk2>
      <a:lt2>
        <a:srgbClr val="F1B992"/>
      </a:lt2>
      <a:accent1>
        <a:srgbClr val="794321"/>
      </a:accent1>
      <a:accent2>
        <a:srgbClr val="F9D79C"/>
      </a:accent2>
      <a:accent3>
        <a:srgbClr val="965420"/>
      </a:accent3>
      <a:accent4>
        <a:srgbClr val="FFFFFF"/>
      </a:accent4>
      <a:accent5>
        <a:srgbClr val="FFFFFF"/>
      </a:accent5>
      <a:accent6>
        <a:srgbClr val="FFFFFF"/>
      </a:accent6>
      <a:hlink>
        <a:srgbClr val="2E1A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1440</Words>
  <Application>Microsoft Office PowerPoint</Application>
  <PresentationFormat>On-screen Show (16:9)</PresentationFormat>
  <Paragraphs>138</Paragraphs>
  <Slides>17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Playfair Display SemiBold</vt:lpstr>
      <vt:lpstr>Manrope</vt:lpstr>
      <vt:lpstr>Arial</vt:lpstr>
      <vt:lpstr>Manrope SemiBold</vt:lpstr>
      <vt:lpstr>Recipes for National Macadamia Nut Day by Slidesgo</vt:lpstr>
      <vt:lpstr>FLAVOUR FUSION (cloud computing project)</vt:lpstr>
      <vt:lpstr>INTRODUCTION</vt:lpstr>
      <vt:lpstr>Features </vt:lpstr>
      <vt:lpstr>Creation of Database (DynamoDB)</vt:lpstr>
      <vt:lpstr>Lambda Functions</vt:lpstr>
      <vt:lpstr>Permissions and IAM Roles</vt:lpstr>
      <vt:lpstr>API Gateways</vt:lpstr>
      <vt:lpstr>Deployment Of APIs</vt:lpstr>
      <vt:lpstr>List of APIs and Front-End Integration</vt:lpstr>
      <vt:lpstr>Log In/Sign up Using Cognito</vt:lpstr>
      <vt:lpstr>Settings and Configuration</vt:lpstr>
      <vt:lpstr>Implementing an AI feature with the use of Amazon LEX</vt:lpstr>
      <vt:lpstr>Building The Chatbot</vt:lpstr>
      <vt:lpstr>Integrating Lex to Front-End</vt:lpstr>
      <vt:lpstr>Deployment to S3</vt:lpstr>
      <vt:lpstr>VIDEO 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FLAVOUR FUSION</dc:title>
  <cp:lastModifiedBy>HAFEEZAH BINTE ABDUL KASIM</cp:lastModifiedBy>
  <cp:revision>3</cp:revision>
  <dcterms:modified xsi:type="dcterms:W3CDTF">2023-10-20T02:56:14Z</dcterms:modified>
</cp:coreProperties>
</file>